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24"/>
  </p:notesMasterIdLst>
  <p:sldIdLst>
    <p:sldId id="257" r:id="rId7"/>
    <p:sldId id="273" r:id="rId8"/>
    <p:sldId id="289" r:id="rId9"/>
    <p:sldId id="329" r:id="rId10"/>
    <p:sldId id="330" r:id="rId11"/>
    <p:sldId id="331" r:id="rId12"/>
    <p:sldId id="332" r:id="rId13"/>
    <p:sldId id="333" r:id="rId14"/>
    <p:sldId id="334" r:id="rId15"/>
    <p:sldId id="340" r:id="rId16"/>
    <p:sldId id="335" r:id="rId17"/>
    <p:sldId id="336" r:id="rId18"/>
    <p:sldId id="337" r:id="rId19"/>
    <p:sldId id="338" r:id="rId20"/>
    <p:sldId id="339" r:id="rId21"/>
    <p:sldId id="328" r:id="rId22"/>
    <p:sldId id="341"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00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BFEF4-B8C4-8B4E-8B6F-8EAF181F8396}" v="8" dt="2025-03-24T15:54:50.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94"/>
  </p:normalViewPr>
  <p:slideViewPr>
    <p:cSldViewPr snapToGrid="0" showGuides="1">
      <p:cViewPr varScale="1">
        <p:scale>
          <a:sx n="103" d="100"/>
          <a:sy n="103" d="100"/>
        </p:scale>
        <p:origin x="2000" y="4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1E2BFEF4-B8C4-8B4E-8B6F-8EAF181F8396}"/>
    <pc:docChg chg="modSld">
      <pc:chgData name="Lobke Mentrop" userId="a5fd0953-9758-4754-b4a9-626fc4b84425" providerId="ADAL" clId="{1E2BFEF4-B8C4-8B4E-8B6F-8EAF181F8396}" dt="2025-03-24T15:54:50.307" v="7" actId="20577"/>
      <pc:docMkLst>
        <pc:docMk/>
      </pc:docMkLst>
      <pc:sldChg chg="modSp">
        <pc:chgData name="Lobke Mentrop" userId="a5fd0953-9758-4754-b4a9-626fc4b84425" providerId="ADAL" clId="{1E2BFEF4-B8C4-8B4E-8B6F-8EAF181F8396}" dt="2025-03-24T15:51:30.515" v="4" actId="20577"/>
        <pc:sldMkLst>
          <pc:docMk/>
          <pc:sldMk cId="3978589291" sldId="331"/>
        </pc:sldMkLst>
        <pc:spChg chg="mod">
          <ac:chgData name="Lobke Mentrop" userId="a5fd0953-9758-4754-b4a9-626fc4b84425" providerId="ADAL" clId="{1E2BFEF4-B8C4-8B4E-8B6F-8EAF181F8396}" dt="2025-03-24T15:51:30.515" v="4" actId="20577"/>
          <ac:spMkLst>
            <pc:docMk/>
            <pc:sldMk cId="3978589291" sldId="331"/>
            <ac:spMk id="14" creationId="{D0E7026D-6E37-DF61-6CE3-5A0C866880F9}"/>
          </ac:spMkLst>
        </pc:spChg>
      </pc:sldChg>
      <pc:sldChg chg="modSp">
        <pc:chgData name="Lobke Mentrop" userId="a5fd0953-9758-4754-b4a9-626fc4b84425" providerId="ADAL" clId="{1E2BFEF4-B8C4-8B4E-8B6F-8EAF181F8396}" dt="2025-03-24T15:53:50.914" v="5" actId="20577"/>
        <pc:sldMkLst>
          <pc:docMk/>
          <pc:sldMk cId="2228099603" sldId="335"/>
        </pc:sldMkLst>
        <pc:spChg chg="mod">
          <ac:chgData name="Lobke Mentrop" userId="a5fd0953-9758-4754-b4a9-626fc4b84425" providerId="ADAL" clId="{1E2BFEF4-B8C4-8B4E-8B6F-8EAF181F8396}" dt="2025-03-24T15:53:50.914" v="5" actId="20577"/>
          <ac:spMkLst>
            <pc:docMk/>
            <pc:sldMk cId="2228099603" sldId="335"/>
            <ac:spMk id="14" creationId="{CB32BC72-AFE2-7CDE-4E26-3DB7C8891FD0}"/>
          </ac:spMkLst>
        </pc:spChg>
      </pc:sldChg>
      <pc:sldChg chg="modSp">
        <pc:chgData name="Lobke Mentrop" userId="a5fd0953-9758-4754-b4a9-626fc4b84425" providerId="ADAL" clId="{1E2BFEF4-B8C4-8B4E-8B6F-8EAF181F8396}" dt="2025-03-24T15:54:22.847" v="6" actId="20577"/>
        <pc:sldMkLst>
          <pc:docMk/>
          <pc:sldMk cId="2264121869" sldId="337"/>
        </pc:sldMkLst>
        <pc:spChg chg="mod">
          <ac:chgData name="Lobke Mentrop" userId="a5fd0953-9758-4754-b4a9-626fc4b84425" providerId="ADAL" clId="{1E2BFEF4-B8C4-8B4E-8B6F-8EAF181F8396}" dt="2025-03-24T15:54:22.847" v="6" actId="20577"/>
          <ac:spMkLst>
            <pc:docMk/>
            <pc:sldMk cId="2264121869" sldId="337"/>
            <ac:spMk id="9" creationId="{8509B5E6-4699-3C08-4680-2B43D91C18C4}"/>
          </ac:spMkLst>
        </pc:spChg>
      </pc:sldChg>
      <pc:sldChg chg="modSp">
        <pc:chgData name="Lobke Mentrop" userId="a5fd0953-9758-4754-b4a9-626fc4b84425" providerId="ADAL" clId="{1E2BFEF4-B8C4-8B4E-8B6F-8EAF181F8396}" dt="2025-03-24T15:54:50.307" v="7" actId="20577"/>
        <pc:sldMkLst>
          <pc:docMk/>
          <pc:sldMk cId="2697738683" sldId="338"/>
        </pc:sldMkLst>
        <pc:spChg chg="mod">
          <ac:chgData name="Lobke Mentrop" userId="a5fd0953-9758-4754-b4a9-626fc4b84425" providerId="ADAL" clId="{1E2BFEF4-B8C4-8B4E-8B6F-8EAF181F8396}" dt="2025-03-24T15:54:50.307" v="7" actId="20577"/>
          <ac:spMkLst>
            <pc:docMk/>
            <pc:sldMk cId="2697738683" sldId="338"/>
            <ac:spMk id="5" creationId="{06A320B8-6EA7-F84F-3761-73FCDA2170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26-09-2025</a:t>
            </a:fld>
            <a:endParaRPr lang="pl-P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pl-P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Auch</a:t>
            </a:r>
            <a:r>
              <a:rPr lang="nl-NL" dirty="0"/>
              <a:t> Wasser </a:t>
            </a:r>
            <a:r>
              <a:rPr lang="nl-NL" dirty="0" err="1"/>
              <a:t>kann</a:t>
            </a:r>
            <a:r>
              <a:rPr lang="nl-NL" dirty="0"/>
              <a:t> </a:t>
            </a:r>
            <a:r>
              <a:rPr lang="nl-NL" dirty="0" err="1"/>
              <a:t>ein</a:t>
            </a:r>
            <a:r>
              <a:rPr lang="nl-NL" dirty="0"/>
              <a:t> </a:t>
            </a:r>
            <a:r>
              <a:rPr lang="nl-NL" dirty="0" err="1"/>
              <a:t>Gefahrstoff</a:t>
            </a:r>
            <a:r>
              <a:rPr lang="nl-NL" dirty="0"/>
              <a:t> sein. </a:t>
            </a:r>
            <a:r>
              <a:rPr lang="nl-NL" dirty="0" err="1"/>
              <a:t>Wer</a:t>
            </a:r>
            <a:r>
              <a:rPr lang="nl-NL" dirty="0"/>
              <a:t> </a:t>
            </a:r>
            <a:r>
              <a:rPr lang="nl-NL" dirty="0" err="1"/>
              <a:t>beispielsweise</a:t>
            </a:r>
            <a:r>
              <a:rPr lang="nl-NL" dirty="0"/>
              <a:t> </a:t>
            </a:r>
            <a:r>
              <a:rPr lang="nl-NL" dirty="0" err="1"/>
              <a:t>mehr</a:t>
            </a:r>
            <a:r>
              <a:rPr lang="nl-NL" dirty="0"/>
              <a:t> als 7 Liter Wasser </a:t>
            </a:r>
            <a:r>
              <a:rPr lang="nl-NL" dirty="0" err="1"/>
              <a:t>auf</a:t>
            </a:r>
            <a:r>
              <a:rPr lang="nl-NL" dirty="0"/>
              <a:t> </a:t>
            </a:r>
            <a:r>
              <a:rPr lang="nl-NL" dirty="0" err="1"/>
              <a:t>einmal</a:t>
            </a:r>
            <a:r>
              <a:rPr lang="nl-NL" dirty="0"/>
              <a:t> </a:t>
            </a:r>
            <a:r>
              <a:rPr lang="nl-NL" dirty="0" err="1"/>
              <a:t>trinkt</a:t>
            </a:r>
            <a:r>
              <a:rPr lang="nl-NL" dirty="0"/>
              <a:t>, </a:t>
            </a:r>
            <a:r>
              <a:rPr lang="nl-NL" dirty="0" err="1"/>
              <a:t>kann</a:t>
            </a:r>
            <a:r>
              <a:rPr lang="nl-NL" dirty="0"/>
              <a:t> </a:t>
            </a:r>
            <a:r>
              <a:rPr lang="nl-NL" dirty="0" err="1"/>
              <a:t>sterben</a:t>
            </a:r>
            <a:r>
              <a:rPr lang="nl-NL" dirty="0"/>
              <a:t>. Als </a:t>
            </a:r>
            <a:r>
              <a:rPr lang="nl-NL" dirty="0" err="1"/>
              <a:t>Gefahrstoffe</a:t>
            </a:r>
            <a:r>
              <a:rPr lang="nl-NL" dirty="0"/>
              <a:t> </a:t>
            </a:r>
            <a:r>
              <a:rPr lang="nl-NL" dirty="0" err="1"/>
              <a:t>gelten</a:t>
            </a:r>
            <a:r>
              <a:rPr lang="nl-NL" dirty="0"/>
              <a:t> </a:t>
            </a:r>
            <a:r>
              <a:rPr lang="nl-NL" dirty="0" err="1"/>
              <a:t>laut</a:t>
            </a:r>
            <a:r>
              <a:rPr lang="nl-NL" dirty="0"/>
              <a:t> </a:t>
            </a:r>
            <a:r>
              <a:rPr lang="nl-NL" dirty="0" err="1"/>
              <a:t>Gesetz</a:t>
            </a:r>
            <a:r>
              <a:rPr lang="nl-NL" dirty="0"/>
              <a:t> alle </a:t>
            </a:r>
            <a:r>
              <a:rPr lang="nl-NL" dirty="0" err="1"/>
              <a:t>Produkte</a:t>
            </a:r>
            <a:r>
              <a:rPr lang="nl-NL" dirty="0"/>
              <a:t> </a:t>
            </a:r>
            <a:r>
              <a:rPr lang="nl-NL" dirty="0" err="1"/>
              <a:t>mit</a:t>
            </a:r>
            <a:r>
              <a:rPr lang="nl-NL" dirty="0"/>
              <a:t> </a:t>
            </a:r>
            <a:r>
              <a:rPr lang="nl-NL" dirty="0" err="1"/>
              <a:t>einem</a:t>
            </a:r>
            <a:r>
              <a:rPr lang="nl-NL" dirty="0"/>
              <a:t> </a:t>
            </a:r>
            <a:r>
              <a:rPr lang="nl-NL" dirty="0" err="1"/>
              <a:t>Gefahrenpiktogramm</a:t>
            </a:r>
            <a:r>
              <a:rPr lang="nl-NL" dirty="0"/>
              <a:t> </a:t>
            </a:r>
            <a:r>
              <a:rPr lang="nl-NL" dirty="0" err="1"/>
              <a:t>sowie</a:t>
            </a:r>
            <a:r>
              <a:rPr lang="nl-NL" dirty="0"/>
              <a:t> </a:t>
            </a:r>
            <a:r>
              <a:rPr lang="nl-NL" dirty="0" err="1"/>
              <a:t>gefährliche</a:t>
            </a:r>
            <a:r>
              <a:rPr lang="nl-NL" dirty="0"/>
              <a:t> </a:t>
            </a:r>
            <a:r>
              <a:rPr lang="nl-NL" dirty="0" err="1"/>
              <a:t>Stoffe</a:t>
            </a:r>
            <a:r>
              <a:rPr lang="nl-NL" dirty="0"/>
              <a:t>, die bei </a:t>
            </a:r>
            <a:r>
              <a:rPr lang="nl-NL" dirty="0" err="1"/>
              <a:t>bestimmten</a:t>
            </a:r>
            <a:r>
              <a:rPr lang="nl-NL" dirty="0"/>
              <a:t> </a:t>
            </a:r>
            <a:r>
              <a:rPr lang="nl-NL" dirty="0" err="1"/>
              <a:t>Prozessen</a:t>
            </a:r>
            <a:r>
              <a:rPr lang="nl-NL" dirty="0"/>
              <a:t> </a:t>
            </a:r>
            <a:r>
              <a:rPr lang="nl-NL" dirty="0" err="1"/>
              <a:t>entstehen</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a:t>
            </a:fld>
            <a:endParaRPr lang="pl-PL"/>
          </a:p>
        </p:txBody>
      </p:sp>
    </p:spTree>
    <p:extLst>
      <p:ext uri="{BB962C8B-B14F-4D97-AF65-F5344CB8AC3E}">
        <p14:creationId xmlns:p14="http://schemas.microsoft.com/office/powerpoint/2010/main" val="8639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Zeigen</a:t>
            </a:r>
            <a:r>
              <a:rPr lang="nl-NL" dirty="0"/>
              <a:t> </a:t>
            </a:r>
            <a:r>
              <a:rPr lang="nl-NL" dirty="0" err="1"/>
              <a:t>Sie</a:t>
            </a:r>
            <a:r>
              <a:rPr lang="nl-NL" dirty="0"/>
              <a:t> </a:t>
            </a:r>
            <a:r>
              <a:rPr lang="nl-NL" dirty="0" err="1"/>
              <a:t>ein</a:t>
            </a:r>
            <a:r>
              <a:rPr lang="nl-NL" dirty="0"/>
              <a:t> </a:t>
            </a:r>
            <a:r>
              <a:rPr lang="nl-NL" dirty="0" err="1"/>
              <a:t>Produkt</a:t>
            </a:r>
            <a:r>
              <a:rPr lang="nl-NL" dirty="0"/>
              <a:t> </a:t>
            </a:r>
            <a:r>
              <a:rPr lang="nl-NL" dirty="0" err="1"/>
              <a:t>Ihres</a:t>
            </a:r>
            <a:r>
              <a:rPr lang="nl-NL" dirty="0"/>
              <a:t> </a:t>
            </a:r>
            <a:r>
              <a:rPr lang="nl-NL" dirty="0" err="1"/>
              <a:t>Unternehmens</a:t>
            </a:r>
            <a:r>
              <a:rPr lang="nl-NL" dirty="0"/>
              <a:t> </a:t>
            </a:r>
            <a:r>
              <a:rPr lang="nl-NL" dirty="0" err="1"/>
              <a:t>und</a:t>
            </a:r>
            <a:r>
              <a:rPr lang="nl-NL" dirty="0"/>
              <a:t> </a:t>
            </a:r>
            <a:r>
              <a:rPr lang="nl-NL" dirty="0" err="1"/>
              <a:t>fragen</a:t>
            </a:r>
            <a:r>
              <a:rPr lang="nl-NL" dirty="0"/>
              <a:t> </a:t>
            </a:r>
            <a:r>
              <a:rPr lang="nl-NL" dirty="0" err="1"/>
              <a:t>Sie</a:t>
            </a:r>
            <a:r>
              <a:rPr lang="nl-NL" dirty="0"/>
              <a:t>, was die </a:t>
            </a:r>
            <a:r>
              <a:rPr lang="nl-NL" dirty="0" err="1"/>
              <a:t>wichtigsten</a:t>
            </a:r>
            <a:r>
              <a:rPr lang="nl-NL" dirty="0"/>
              <a:t> </a:t>
            </a:r>
            <a:r>
              <a:rPr lang="nl-NL" dirty="0" err="1"/>
              <a:t>Informationen</a:t>
            </a:r>
            <a:r>
              <a:rPr lang="nl-NL" dirty="0"/>
              <a:t> </a:t>
            </a:r>
            <a:r>
              <a:rPr lang="nl-NL" dirty="0" err="1"/>
              <a:t>auf</a:t>
            </a:r>
            <a:r>
              <a:rPr lang="nl-NL" dirty="0"/>
              <a:t> </a:t>
            </a:r>
            <a:r>
              <a:rPr lang="nl-NL" dirty="0" err="1"/>
              <a:t>dem</a:t>
            </a:r>
            <a:r>
              <a:rPr lang="nl-NL" dirty="0"/>
              <a:t> </a:t>
            </a:r>
            <a:r>
              <a:rPr lang="nl-NL" dirty="0" err="1"/>
              <a:t>Etikett</a:t>
            </a:r>
            <a:r>
              <a:rPr lang="nl-NL" dirty="0"/>
              <a:t> </a:t>
            </a:r>
            <a:r>
              <a:rPr lang="nl-NL" dirty="0" err="1"/>
              <a:t>sind</a:t>
            </a:r>
            <a:r>
              <a:rPr lang="nl-NL" dirty="0"/>
              <a:t>/</a:t>
            </a:r>
            <a:r>
              <a:rPr lang="nl-NL" dirty="0" err="1"/>
              <a:t>bedeuten</a:t>
            </a:r>
            <a:r>
              <a:rPr lang="nl-NL" dirty="0"/>
              <a:t>.</a:t>
            </a:r>
          </a:p>
          <a:p>
            <a:r>
              <a:rPr lang="nl-NL" dirty="0" err="1"/>
              <a:t>Fügen</a:t>
            </a:r>
            <a:r>
              <a:rPr lang="nl-NL" dirty="0"/>
              <a:t> </a:t>
            </a:r>
            <a:r>
              <a:rPr lang="nl-NL" dirty="0" err="1"/>
              <a:t>Sie</a:t>
            </a:r>
            <a:r>
              <a:rPr lang="nl-NL" dirty="0"/>
              <a:t> das Foto </a:t>
            </a:r>
            <a:r>
              <a:rPr lang="nl-NL" dirty="0" err="1"/>
              <a:t>dieses</a:t>
            </a:r>
            <a:r>
              <a:rPr lang="nl-NL" dirty="0"/>
              <a:t> </a:t>
            </a:r>
            <a:r>
              <a:rPr lang="nl-NL" dirty="0" err="1"/>
              <a:t>Produkts</a:t>
            </a:r>
            <a:r>
              <a:rPr lang="nl-NL" dirty="0"/>
              <a:t> (</a:t>
            </a:r>
            <a:r>
              <a:rPr lang="nl-NL" dirty="0" err="1"/>
              <a:t>Etikett</a:t>
            </a:r>
            <a:r>
              <a:rPr lang="nl-NL" dirty="0"/>
              <a:t> </a:t>
            </a:r>
            <a:r>
              <a:rPr lang="nl-NL" dirty="0" err="1"/>
              <a:t>mit</a:t>
            </a:r>
            <a:r>
              <a:rPr lang="nl-NL" dirty="0"/>
              <a:t> </a:t>
            </a:r>
            <a:r>
              <a:rPr lang="nl-NL" dirty="0" err="1"/>
              <a:t>Gefahrensymbolen</a:t>
            </a:r>
            <a:r>
              <a:rPr lang="nl-NL" dirty="0"/>
              <a:t>) in </a:t>
            </a:r>
            <a:r>
              <a:rPr lang="nl-NL" dirty="0" err="1"/>
              <a:t>diese</a:t>
            </a:r>
            <a:r>
              <a:rPr lang="nl-NL" dirty="0"/>
              <a:t> Folie </a:t>
            </a:r>
            <a:r>
              <a:rPr lang="nl-NL" dirty="0" err="1"/>
              <a:t>ein</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a:t>
            </a:fld>
            <a:endParaRPr lang="pl-PL"/>
          </a:p>
        </p:txBody>
      </p:sp>
    </p:spTree>
    <p:extLst>
      <p:ext uri="{BB962C8B-B14F-4D97-AF65-F5344CB8AC3E}">
        <p14:creationId xmlns:p14="http://schemas.microsoft.com/office/powerpoint/2010/main" val="50549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9688" eaLnBrk="1" hangingPunct="1">
              <a:spcBef>
                <a:spcPts val="413"/>
              </a:spcBef>
              <a:defRPr/>
            </a:pPr>
            <a:r>
              <a:rPr lang="en-US" b="0" u="none" dirty="0" err="1">
                <a:solidFill>
                  <a:srgbClr val="000000"/>
                </a:solidFill>
                <a:sym typeface="Arial" charset="0"/>
              </a:rPr>
              <a:t>Fragen</a:t>
            </a:r>
            <a:r>
              <a:rPr lang="en-US" b="0" u="none" dirty="0">
                <a:solidFill>
                  <a:srgbClr val="000000"/>
                </a:solidFill>
                <a:sym typeface="Arial" charset="0"/>
              </a:rPr>
              <a:t> Sie die </a:t>
            </a:r>
            <a:r>
              <a:rPr lang="en-US" b="0" u="none" dirty="0" err="1">
                <a:solidFill>
                  <a:srgbClr val="000000"/>
                </a:solidFill>
                <a:sym typeface="Arial" charset="0"/>
              </a:rPr>
              <a:t>Teilnehmer</a:t>
            </a:r>
            <a:r>
              <a:rPr lang="en-US" b="0" u="none" dirty="0">
                <a:solidFill>
                  <a:srgbClr val="000000"/>
                </a:solidFill>
                <a:sym typeface="Arial" charset="0"/>
              </a:rPr>
              <a:t>, was </a:t>
            </a:r>
            <a:r>
              <a:rPr lang="en-US" b="0" u="none" dirty="0" err="1">
                <a:solidFill>
                  <a:srgbClr val="000000"/>
                </a:solidFill>
                <a:sym typeface="Arial" charset="0"/>
              </a:rPr>
              <a:t>diese</a:t>
            </a:r>
            <a:r>
              <a:rPr lang="en-US" b="0" u="none" dirty="0">
                <a:solidFill>
                  <a:srgbClr val="000000"/>
                </a:solidFill>
                <a:sym typeface="Arial" charset="0"/>
              </a:rPr>
              <a:t> </a:t>
            </a:r>
            <a:r>
              <a:rPr lang="en-US" b="0" u="none" dirty="0" err="1">
                <a:solidFill>
                  <a:srgbClr val="000000"/>
                </a:solidFill>
                <a:sym typeface="Arial" charset="0"/>
              </a:rPr>
              <a:t>Gefahrensymbole</a:t>
            </a:r>
            <a:r>
              <a:rPr lang="en-US" b="0" u="none" dirty="0">
                <a:solidFill>
                  <a:srgbClr val="000000"/>
                </a:solidFill>
                <a:sym typeface="Arial" charset="0"/>
              </a:rPr>
              <a:t> </a:t>
            </a:r>
            <a:r>
              <a:rPr lang="en-US" b="0" u="none" dirty="0" err="1">
                <a:solidFill>
                  <a:srgbClr val="000000"/>
                </a:solidFill>
                <a:sym typeface="Arial" charset="0"/>
              </a:rPr>
              <a:t>bedeuten</a:t>
            </a:r>
            <a:r>
              <a:rPr lang="en-US" b="0" u="none" dirty="0">
                <a:solidFill>
                  <a:srgbClr val="000000"/>
                </a:solidFill>
                <a:sym typeface="Arial" charset="0"/>
              </a:rPr>
              <a:t>.</a:t>
            </a:r>
          </a:p>
          <a:p>
            <a:pPr marL="39688" eaLnBrk="1" hangingPunct="1">
              <a:spcBef>
                <a:spcPts val="413"/>
              </a:spcBef>
              <a:defRPr/>
            </a:pPr>
            <a:r>
              <a:rPr lang="en-US" b="0" u="none" dirty="0">
                <a:solidFill>
                  <a:srgbClr val="000000"/>
                </a:solidFill>
                <a:sym typeface="Arial" charset="0"/>
              </a:rPr>
              <a:t>HINWEIS: Die </a:t>
            </a:r>
            <a:r>
              <a:rPr lang="en-US" b="0" u="none" dirty="0" err="1">
                <a:solidFill>
                  <a:srgbClr val="000000"/>
                </a:solidFill>
                <a:sym typeface="Arial" charset="0"/>
              </a:rPr>
              <a:t>Symbole</a:t>
            </a:r>
            <a:r>
              <a:rPr lang="en-US" b="0" u="none" dirty="0">
                <a:solidFill>
                  <a:srgbClr val="000000"/>
                </a:solidFill>
                <a:sym typeface="Arial" charset="0"/>
              </a:rPr>
              <a:t> auf der </a:t>
            </a:r>
            <a:r>
              <a:rPr lang="en-US" b="0" u="none" dirty="0" err="1">
                <a:solidFill>
                  <a:srgbClr val="000000"/>
                </a:solidFill>
                <a:sym typeface="Arial" charset="0"/>
              </a:rPr>
              <a:t>linken</a:t>
            </a:r>
            <a:r>
              <a:rPr lang="en-US" b="0" u="none" dirty="0">
                <a:solidFill>
                  <a:srgbClr val="000000"/>
                </a:solidFill>
                <a:sym typeface="Arial" charset="0"/>
              </a:rPr>
              <a:t> </a:t>
            </a:r>
            <a:r>
              <a:rPr lang="en-US" b="0" u="none" dirty="0" err="1">
                <a:solidFill>
                  <a:srgbClr val="000000"/>
                </a:solidFill>
                <a:sym typeface="Arial" charset="0"/>
              </a:rPr>
              <a:t>Seite</a:t>
            </a:r>
            <a:r>
              <a:rPr lang="en-US" b="0" u="none" dirty="0">
                <a:solidFill>
                  <a:srgbClr val="000000"/>
                </a:solidFill>
                <a:sym typeface="Arial" charset="0"/>
              </a:rPr>
              <a:t> </a:t>
            </a:r>
            <a:r>
              <a:rPr lang="en-US" b="0" u="none" dirty="0" err="1">
                <a:solidFill>
                  <a:srgbClr val="000000"/>
                </a:solidFill>
                <a:sym typeface="Arial" charset="0"/>
              </a:rPr>
              <a:t>weisen</a:t>
            </a:r>
            <a:r>
              <a:rPr lang="en-US" b="0" u="none" dirty="0">
                <a:solidFill>
                  <a:srgbClr val="000000"/>
                </a:solidFill>
                <a:sym typeface="Arial" charset="0"/>
              </a:rPr>
              <a:t> auf </a:t>
            </a:r>
            <a:r>
              <a:rPr lang="en-US" b="0" u="none" dirty="0" err="1">
                <a:solidFill>
                  <a:srgbClr val="000000"/>
                </a:solidFill>
                <a:sym typeface="Arial" charset="0"/>
              </a:rPr>
              <a:t>physikalische</a:t>
            </a:r>
            <a:r>
              <a:rPr lang="en-US" b="0" u="none" dirty="0">
                <a:solidFill>
                  <a:srgbClr val="000000"/>
                </a:solidFill>
                <a:sym typeface="Arial" charset="0"/>
              </a:rPr>
              <a:t> </a:t>
            </a:r>
            <a:r>
              <a:rPr lang="en-US" b="0" u="none" dirty="0" err="1">
                <a:solidFill>
                  <a:srgbClr val="000000"/>
                </a:solidFill>
                <a:sym typeface="Arial" charset="0"/>
              </a:rPr>
              <a:t>Gefahren</a:t>
            </a:r>
            <a:r>
              <a:rPr lang="en-US" b="0" u="none" dirty="0">
                <a:solidFill>
                  <a:srgbClr val="000000"/>
                </a:solidFill>
                <a:sym typeface="Arial" charset="0"/>
              </a:rPr>
              <a:t> </a:t>
            </a:r>
            <a:r>
              <a:rPr lang="en-US" b="0" u="none" dirty="0" err="1">
                <a:solidFill>
                  <a:srgbClr val="000000"/>
                </a:solidFill>
                <a:sym typeface="Arial" charset="0"/>
              </a:rPr>
              <a:t>hin</a:t>
            </a:r>
            <a:r>
              <a:rPr lang="en-US" b="0" u="none" dirty="0">
                <a:solidFill>
                  <a:srgbClr val="000000"/>
                </a:solidFill>
                <a:sym typeface="Arial" charset="0"/>
              </a:rPr>
              <a:t>, </a:t>
            </a:r>
            <a:r>
              <a:rPr lang="en-US" b="0" u="none" dirty="0" err="1">
                <a:solidFill>
                  <a:srgbClr val="000000"/>
                </a:solidFill>
                <a:sym typeface="Arial" charset="0"/>
              </a:rPr>
              <a:t>während</a:t>
            </a:r>
            <a:r>
              <a:rPr lang="en-US" b="0" u="none" dirty="0">
                <a:solidFill>
                  <a:srgbClr val="000000"/>
                </a:solidFill>
                <a:sym typeface="Arial" charset="0"/>
              </a:rPr>
              <a:t> die </a:t>
            </a:r>
            <a:r>
              <a:rPr lang="en-US" b="0" u="none" dirty="0" err="1">
                <a:solidFill>
                  <a:srgbClr val="000000"/>
                </a:solidFill>
                <a:sym typeface="Arial" charset="0"/>
              </a:rPr>
              <a:t>Symbole</a:t>
            </a:r>
            <a:r>
              <a:rPr lang="en-US" b="0" u="none" dirty="0">
                <a:solidFill>
                  <a:srgbClr val="000000"/>
                </a:solidFill>
                <a:sym typeface="Arial" charset="0"/>
              </a:rPr>
              <a:t> auf der </a:t>
            </a:r>
            <a:r>
              <a:rPr lang="en-US" b="0" u="none" dirty="0" err="1">
                <a:solidFill>
                  <a:srgbClr val="000000"/>
                </a:solidFill>
                <a:sym typeface="Arial" charset="0"/>
              </a:rPr>
              <a:t>rechten</a:t>
            </a:r>
            <a:r>
              <a:rPr lang="en-US" b="0" u="none" dirty="0">
                <a:solidFill>
                  <a:srgbClr val="000000"/>
                </a:solidFill>
                <a:sym typeface="Arial" charset="0"/>
              </a:rPr>
              <a:t> </a:t>
            </a:r>
            <a:r>
              <a:rPr lang="en-US" b="0" u="none" dirty="0" err="1">
                <a:solidFill>
                  <a:srgbClr val="000000"/>
                </a:solidFill>
                <a:sym typeface="Arial" charset="0"/>
              </a:rPr>
              <a:t>Seite</a:t>
            </a:r>
            <a:r>
              <a:rPr lang="en-US" b="0" u="none" dirty="0">
                <a:solidFill>
                  <a:srgbClr val="000000"/>
                </a:solidFill>
                <a:sym typeface="Arial" charset="0"/>
              </a:rPr>
              <a:t> des Blocks auf </a:t>
            </a:r>
            <a:r>
              <a:rPr lang="en-US" b="0" u="none" dirty="0" err="1">
                <a:solidFill>
                  <a:srgbClr val="000000"/>
                </a:solidFill>
                <a:sym typeface="Arial" charset="0"/>
              </a:rPr>
              <a:t>Gesundheitsgefahren</a:t>
            </a:r>
            <a:r>
              <a:rPr lang="en-US" b="0" u="none" dirty="0">
                <a:solidFill>
                  <a:srgbClr val="000000"/>
                </a:solidFill>
                <a:sym typeface="Arial" charset="0"/>
              </a:rPr>
              <a:t> </a:t>
            </a:r>
            <a:r>
              <a:rPr lang="en-US" b="0" u="none" dirty="0" err="1">
                <a:solidFill>
                  <a:srgbClr val="000000"/>
                </a:solidFill>
                <a:sym typeface="Arial" charset="0"/>
              </a:rPr>
              <a:t>hinweisen</a:t>
            </a:r>
            <a:r>
              <a:rPr lang="en-US" b="0" u="none" dirty="0">
                <a:solidFill>
                  <a:srgbClr val="000000"/>
                </a:solidFill>
                <a:sym typeface="Arial" charset="0"/>
              </a:rPr>
              <a:t>.</a:t>
            </a:r>
          </a:p>
          <a:p>
            <a:pPr marL="39688" eaLnBrk="1" hangingPunct="1">
              <a:spcBef>
                <a:spcPts val="413"/>
              </a:spcBef>
              <a:defRPr/>
            </a:pPr>
            <a:r>
              <a:rPr lang="en-US" b="0" u="none" dirty="0">
                <a:solidFill>
                  <a:srgbClr val="000000"/>
                </a:solidFill>
                <a:sym typeface="Arial" charset="0"/>
              </a:rPr>
              <a:t>HINWEIS: Machen Sie </a:t>
            </a:r>
            <a:r>
              <a:rPr lang="en-US" b="0" u="none" dirty="0" err="1">
                <a:solidFill>
                  <a:srgbClr val="000000"/>
                </a:solidFill>
                <a:sym typeface="Arial" charset="0"/>
              </a:rPr>
              <a:t>deutlich</a:t>
            </a:r>
            <a:r>
              <a:rPr lang="en-US" b="0" u="none" dirty="0">
                <a:solidFill>
                  <a:srgbClr val="000000"/>
                </a:solidFill>
                <a:sym typeface="Arial" charset="0"/>
              </a:rPr>
              <a:t>, </a:t>
            </a:r>
            <a:r>
              <a:rPr lang="en-US" b="0" u="none" dirty="0" err="1">
                <a:solidFill>
                  <a:srgbClr val="000000"/>
                </a:solidFill>
                <a:sym typeface="Arial" charset="0"/>
              </a:rPr>
              <a:t>dass</a:t>
            </a:r>
            <a:r>
              <a:rPr lang="en-US" b="0" u="none" dirty="0">
                <a:solidFill>
                  <a:srgbClr val="000000"/>
                </a:solidFill>
                <a:sym typeface="Arial" charset="0"/>
              </a:rPr>
              <a:t> das Symbol auf </a:t>
            </a:r>
            <a:r>
              <a:rPr lang="en-US" b="0" u="none" dirty="0" err="1">
                <a:solidFill>
                  <a:srgbClr val="000000"/>
                </a:solidFill>
                <a:sym typeface="Arial" charset="0"/>
              </a:rPr>
              <a:t>langfristig</a:t>
            </a:r>
            <a:r>
              <a:rPr lang="en-US" b="0" u="none" dirty="0">
                <a:solidFill>
                  <a:srgbClr val="000000"/>
                </a:solidFill>
                <a:sym typeface="Arial" charset="0"/>
              </a:rPr>
              <a:t> </a:t>
            </a:r>
            <a:r>
              <a:rPr lang="en-US" b="0" u="none" dirty="0" err="1">
                <a:solidFill>
                  <a:srgbClr val="000000"/>
                </a:solidFill>
                <a:sym typeface="Arial" charset="0"/>
              </a:rPr>
              <a:t>schädliche</a:t>
            </a:r>
            <a:r>
              <a:rPr lang="en-US" b="0" u="none" dirty="0">
                <a:solidFill>
                  <a:srgbClr val="000000"/>
                </a:solidFill>
                <a:sym typeface="Arial" charset="0"/>
              </a:rPr>
              <a:t> und </a:t>
            </a:r>
            <a:r>
              <a:rPr lang="en-US" b="0" u="none" dirty="0" err="1">
                <a:solidFill>
                  <a:srgbClr val="000000"/>
                </a:solidFill>
                <a:sym typeface="Arial" charset="0"/>
              </a:rPr>
              <a:t>giftige</a:t>
            </a:r>
            <a:r>
              <a:rPr lang="en-US" b="0" u="none" dirty="0">
                <a:solidFill>
                  <a:srgbClr val="000000"/>
                </a:solidFill>
                <a:sym typeface="Arial" charset="0"/>
              </a:rPr>
              <a:t> </a:t>
            </a:r>
            <a:r>
              <a:rPr lang="en-US" b="0" u="none" dirty="0" err="1">
                <a:solidFill>
                  <a:srgbClr val="000000"/>
                </a:solidFill>
                <a:sym typeface="Arial" charset="0"/>
              </a:rPr>
              <a:t>Stoffe</a:t>
            </a:r>
            <a:r>
              <a:rPr lang="en-US" b="0" u="none" dirty="0">
                <a:solidFill>
                  <a:srgbClr val="000000"/>
                </a:solidFill>
                <a:sym typeface="Arial" charset="0"/>
              </a:rPr>
              <a:t> </a:t>
            </a:r>
            <a:r>
              <a:rPr lang="en-US" b="0" u="none" dirty="0" err="1">
                <a:solidFill>
                  <a:srgbClr val="000000"/>
                </a:solidFill>
                <a:sym typeface="Arial" charset="0"/>
              </a:rPr>
              <a:t>mit</a:t>
            </a:r>
            <a:r>
              <a:rPr lang="en-US" b="0" u="none" dirty="0">
                <a:solidFill>
                  <a:srgbClr val="000000"/>
                </a:solidFill>
                <a:sym typeface="Arial" charset="0"/>
              </a:rPr>
              <a:t> den </a:t>
            </a:r>
            <a:r>
              <a:rPr lang="en-US" b="0" u="none" dirty="0" err="1">
                <a:solidFill>
                  <a:srgbClr val="000000"/>
                </a:solidFill>
                <a:sym typeface="Arial" charset="0"/>
              </a:rPr>
              <a:t>schwerwiegendsten</a:t>
            </a:r>
            <a:r>
              <a:rPr lang="en-US" b="0" u="none" dirty="0">
                <a:solidFill>
                  <a:srgbClr val="000000"/>
                </a:solidFill>
                <a:sym typeface="Arial" charset="0"/>
              </a:rPr>
              <a:t> </a:t>
            </a:r>
            <a:r>
              <a:rPr lang="en-US" b="0" u="none" dirty="0" err="1">
                <a:solidFill>
                  <a:srgbClr val="000000"/>
                </a:solidFill>
                <a:sym typeface="Arial" charset="0"/>
              </a:rPr>
              <a:t>Gesundheitsrisiken</a:t>
            </a:r>
            <a:r>
              <a:rPr lang="en-US" b="0" u="none" dirty="0">
                <a:solidFill>
                  <a:srgbClr val="000000"/>
                </a:solidFill>
                <a:sym typeface="Arial" charset="0"/>
              </a:rPr>
              <a:t> </a:t>
            </a:r>
            <a:r>
              <a:rPr lang="en-US" b="0" u="none" dirty="0" err="1">
                <a:solidFill>
                  <a:srgbClr val="000000"/>
                </a:solidFill>
                <a:sym typeface="Arial" charset="0"/>
              </a:rPr>
              <a:t>hinweist</a:t>
            </a:r>
            <a:r>
              <a:rPr lang="en-US" b="0" u="none">
                <a:solidFill>
                  <a:srgbClr val="000000"/>
                </a:solidFill>
                <a:sym typeface="Arial" charset="0"/>
              </a:rPr>
              <a:t>.</a:t>
            </a:r>
            <a:endParaRPr lang="en-US" b="0" u="none" dirty="0">
              <a:solidFill>
                <a:srgbClr val="000000"/>
              </a:solidFill>
              <a:sym typeface="Arial"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5</a:t>
            </a:fld>
            <a:endParaRPr lang="pl-PL"/>
          </a:p>
        </p:txBody>
      </p:sp>
    </p:spTree>
    <p:extLst>
      <p:ext uri="{BB962C8B-B14F-4D97-AF65-F5344CB8AC3E}">
        <p14:creationId xmlns:p14="http://schemas.microsoft.com/office/powerpoint/2010/main" val="65577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www.5xbeter.n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hyperlink" Target="http://www.5xbeter.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lijke beschermmiddelen, schermopname, persoon, drukpak&#10;&#10;Door AI gegenereerde inhoud is mogelijk onjuist.">
            <a:extLst>
              <a:ext uri="{FF2B5EF4-FFF2-40B4-BE49-F238E27FC236}">
                <a16:creationId xmlns:a16="http://schemas.microsoft.com/office/drawing/2014/main" id="{9A0E66AA-6378-935B-1797-64F58436BEB7}"/>
              </a:ext>
            </a:extLst>
          </p:cNvPr>
          <p:cNvPicPr>
            <a:picLocks noChangeAspect="1"/>
          </p:cNvPicPr>
          <p:nvPr/>
        </p:nvPicPr>
        <p:blipFill>
          <a:blip r:embed="rId2"/>
          <a:stretch>
            <a:fillRect/>
          </a:stretch>
        </p:blipFill>
        <p:spPr>
          <a:xfrm>
            <a:off x="843168" y="1954160"/>
            <a:ext cx="10505661" cy="3858224"/>
          </a:xfrm>
          <a:prstGeom prst="rect">
            <a:avLst/>
          </a:prstGeom>
        </p:spPr>
      </p:pic>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r>
              <a:rPr lang="de-DE"/>
              <a:t>Schulung Arbeitssicherheit und Gesundheitsschutz</a:t>
            </a:r>
            <a:br>
              <a:rPr lang="de-DE"/>
            </a:br>
            <a:r>
              <a:rPr lang="de-DE">
                <a:latin typeface="Arial" panose="020B0604020202020204" pitchFamily="34" charset="0"/>
              </a:rPr>
              <a:t>Gefahrstoffe</a:t>
            </a: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r>
              <a:rPr lang="de-DE" sz="2000">
                <a:latin typeface="Arial" panose="020B0604020202020204" pitchFamily="34" charset="0"/>
              </a:rPr>
              <a:t>Firmenname und Datum</a:t>
            </a:r>
          </a:p>
        </p:txBody>
      </p:sp>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B4315-328F-D440-F37F-6EFBD4E7A300}"/>
            </a:ext>
          </a:extLst>
        </p:cNvPr>
        <p:cNvGrpSpPr/>
        <p:nvPr/>
      </p:nvGrpSpPr>
      <p:grpSpPr>
        <a:xfrm>
          <a:off x="0" y="0"/>
          <a:ext cx="0" cy="0"/>
          <a:chOff x="0" y="0"/>
          <a:chExt cx="0" cy="0"/>
        </a:xfrm>
      </p:grpSpPr>
      <p:pic>
        <p:nvPicPr>
          <p:cNvPr id="7" name="Afbeelding 6" descr="Afbeelding met schermopname, Rechthoek&#10;&#10;Automatisch gegenereerde beschrijving">
            <a:extLst>
              <a:ext uri="{FF2B5EF4-FFF2-40B4-BE49-F238E27FC236}">
                <a16:creationId xmlns:a16="http://schemas.microsoft.com/office/drawing/2014/main" id="{CC2E2E9C-1510-3595-8578-6C4E5F7AF776}"/>
              </a:ext>
            </a:extLst>
          </p:cNvPr>
          <p:cNvPicPr>
            <a:picLocks noChangeAspect="1"/>
          </p:cNvPicPr>
          <p:nvPr/>
        </p:nvPicPr>
        <p:blipFill>
          <a:blip r:embed="rId2"/>
          <a:srcRect l="9674" r="-1" b="51404"/>
          <a:stretch>
            <a:fillRect/>
          </a:stretch>
        </p:blipFill>
        <p:spPr>
          <a:xfrm>
            <a:off x="0" y="1419830"/>
            <a:ext cx="7234129" cy="960857"/>
          </a:xfrm>
          <a:prstGeom prst="rect">
            <a:avLst/>
          </a:prstGeom>
        </p:spPr>
      </p:pic>
      <p:sp>
        <p:nvSpPr>
          <p:cNvPr id="3" name="Ondertitel 2">
            <a:extLst>
              <a:ext uri="{FF2B5EF4-FFF2-40B4-BE49-F238E27FC236}">
                <a16:creationId xmlns:a16="http://schemas.microsoft.com/office/drawing/2014/main" id="{20AC1106-32AB-F4EC-7FF9-8161E3836586}"/>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ACD3FF7-C825-E2AB-2A21-53022BBA0C7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sp>
        <p:nvSpPr>
          <p:cNvPr id="13" name="Titel 1">
            <a:extLst>
              <a:ext uri="{FF2B5EF4-FFF2-40B4-BE49-F238E27FC236}">
                <a16:creationId xmlns:a16="http://schemas.microsoft.com/office/drawing/2014/main" id="{1491BC7C-10F7-63C5-7F53-C12386B13E09}"/>
              </a:ext>
            </a:extLst>
          </p:cNvPr>
          <p:cNvSpPr txBox="1">
            <a:spLocks/>
          </p:cNvSpPr>
          <p:nvPr/>
        </p:nvSpPr>
        <p:spPr>
          <a:xfrm>
            <a:off x="984063" y="1519002"/>
            <a:ext cx="7047829" cy="71075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540"/>
              </a:lnSpc>
            </a:pPr>
            <a:r>
              <a:rPr lang="de-DE" sz="2200" dirty="0">
                <a:solidFill>
                  <a:schemeClr val="bg1"/>
                </a:solidFill>
                <a:latin typeface="Arial" panose="020B0604020202020204" pitchFamily="34" charset="0"/>
              </a:rPr>
              <a:t>Was sagt das niederländische Gesetz über Arbeitsbedingungen (</a:t>
            </a:r>
            <a:r>
              <a:rPr lang="de-DE" sz="2200" dirty="0" err="1">
                <a:solidFill>
                  <a:schemeClr val="bg1"/>
                </a:solidFill>
                <a:latin typeface="Arial" panose="020B0604020202020204" pitchFamily="34" charset="0"/>
              </a:rPr>
              <a:t>Arbowet</a:t>
            </a:r>
            <a:r>
              <a:rPr lang="de-DE" sz="2200" dirty="0">
                <a:solidFill>
                  <a:schemeClr val="bg1"/>
                </a:solidFill>
                <a:latin typeface="Arial" panose="020B0604020202020204" pitchFamily="34" charset="0"/>
              </a:rPr>
              <a:t>) dazu?</a:t>
            </a:r>
          </a:p>
        </p:txBody>
      </p:sp>
      <p:sp>
        <p:nvSpPr>
          <p:cNvPr id="9" name="Titel 1">
            <a:extLst>
              <a:ext uri="{FF2B5EF4-FFF2-40B4-BE49-F238E27FC236}">
                <a16:creationId xmlns:a16="http://schemas.microsoft.com/office/drawing/2014/main" id="{0907469F-6112-4C2A-1B24-CD81963BA907}"/>
              </a:ext>
            </a:extLst>
          </p:cNvPr>
          <p:cNvSpPr txBox="1">
            <a:spLocks/>
          </p:cNvSpPr>
          <p:nvPr/>
        </p:nvSpPr>
        <p:spPr>
          <a:xfrm>
            <a:off x="848139" y="2637373"/>
            <a:ext cx="9929764" cy="6447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000" b="0">
                <a:solidFill>
                  <a:schemeClr val="tx1"/>
                </a:solidFill>
                <a:latin typeface="Arial" panose="020B0604020202020204" pitchFamily="34" charset="0"/>
              </a:rPr>
              <a:t>Alle Gefahrstoffe müssen inventarisiert und registriert werden.</a:t>
            </a:r>
          </a:p>
        </p:txBody>
      </p:sp>
      <p:sp>
        <p:nvSpPr>
          <p:cNvPr id="10" name="Titel 1">
            <a:extLst>
              <a:ext uri="{FF2B5EF4-FFF2-40B4-BE49-F238E27FC236}">
                <a16:creationId xmlns:a16="http://schemas.microsoft.com/office/drawing/2014/main" id="{C0CB74B2-FE0B-988D-4655-AB7734084BBA}"/>
              </a:ext>
            </a:extLst>
          </p:cNvPr>
          <p:cNvSpPr txBox="1">
            <a:spLocks/>
          </p:cNvSpPr>
          <p:nvPr/>
        </p:nvSpPr>
        <p:spPr>
          <a:xfrm>
            <a:off x="848139" y="3105914"/>
            <a:ext cx="11113202" cy="77315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dirty="0">
                <a:solidFill>
                  <a:schemeClr val="tx1"/>
                </a:solidFill>
                <a:latin typeface="Arial" panose="020B0604020202020204" pitchFamily="34" charset="0"/>
              </a:rPr>
              <a:t>Art, Ausmaß und Dauer der Exposition sollten bewertet und anhand von Expositionsgrenzwerten überprüft werden.</a:t>
            </a:r>
          </a:p>
        </p:txBody>
      </p:sp>
      <p:sp>
        <p:nvSpPr>
          <p:cNvPr id="11" name="Titel 1">
            <a:extLst>
              <a:ext uri="{FF2B5EF4-FFF2-40B4-BE49-F238E27FC236}">
                <a16:creationId xmlns:a16="http://schemas.microsoft.com/office/drawing/2014/main" id="{B9FA1F42-FCFA-0F3E-00CB-30C39EA60B10}"/>
              </a:ext>
            </a:extLst>
          </p:cNvPr>
          <p:cNvSpPr txBox="1">
            <a:spLocks/>
          </p:cNvSpPr>
          <p:nvPr/>
        </p:nvSpPr>
        <p:spPr>
          <a:xfrm>
            <a:off x="848138" y="3887189"/>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a:solidFill>
                  <a:schemeClr val="tx1"/>
                </a:solidFill>
                <a:latin typeface="Arial" panose="020B0604020202020204" pitchFamily="34" charset="0"/>
              </a:rPr>
              <a:t>Es gibt gesonderte gesetzliche Vorschriften für CMR-Stoffe.</a:t>
            </a:r>
          </a:p>
        </p:txBody>
      </p:sp>
      <p:sp>
        <p:nvSpPr>
          <p:cNvPr id="2" name="Titel 1">
            <a:extLst>
              <a:ext uri="{FF2B5EF4-FFF2-40B4-BE49-F238E27FC236}">
                <a16:creationId xmlns:a16="http://schemas.microsoft.com/office/drawing/2014/main" id="{F2FBC34D-F3C6-6157-346F-09F30BCD15A3}"/>
              </a:ext>
            </a:extLst>
          </p:cNvPr>
          <p:cNvSpPr txBox="1">
            <a:spLocks/>
          </p:cNvSpPr>
          <p:nvPr/>
        </p:nvSpPr>
        <p:spPr>
          <a:xfrm>
            <a:off x="848138" y="4410701"/>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a:solidFill>
                  <a:schemeClr val="tx1"/>
                </a:solidFill>
                <a:latin typeface="Arial" panose="020B0604020202020204" pitchFamily="34" charset="0"/>
              </a:rPr>
              <a:t>Vorsichtsmaßnahmen gemäß der Strategie für Arbeitshygiene (STOP)</a:t>
            </a:r>
          </a:p>
        </p:txBody>
      </p:sp>
      <p:sp>
        <p:nvSpPr>
          <p:cNvPr id="5" name="Titel 1">
            <a:extLst>
              <a:ext uri="{FF2B5EF4-FFF2-40B4-BE49-F238E27FC236}">
                <a16:creationId xmlns:a16="http://schemas.microsoft.com/office/drawing/2014/main" id="{49314BDF-BBED-59EA-24B5-95F87A3C1083}"/>
              </a:ext>
            </a:extLst>
          </p:cNvPr>
          <p:cNvSpPr txBox="1">
            <a:spLocks/>
          </p:cNvSpPr>
          <p:nvPr/>
        </p:nvSpPr>
        <p:spPr>
          <a:xfrm>
            <a:off x="848138" y="4976094"/>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a:solidFill>
                  <a:schemeClr val="tx1"/>
                </a:solidFill>
                <a:latin typeface="Arial" panose="020B0604020202020204" pitchFamily="34" charset="0"/>
              </a:rPr>
              <a:t>Angaben zum Produkt sind im Sicherheitsdatenblatt enthalten.</a:t>
            </a:r>
          </a:p>
        </p:txBody>
      </p:sp>
      <p:sp>
        <p:nvSpPr>
          <p:cNvPr id="6" name="Titel 1">
            <a:extLst>
              <a:ext uri="{FF2B5EF4-FFF2-40B4-BE49-F238E27FC236}">
                <a16:creationId xmlns:a16="http://schemas.microsoft.com/office/drawing/2014/main" id="{4C26D273-79FD-35DE-D0B1-4F7FB83B499C}"/>
              </a:ext>
            </a:extLst>
          </p:cNvPr>
          <p:cNvSpPr txBox="1">
            <a:spLocks/>
          </p:cNvSpPr>
          <p:nvPr/>
        </p:nvSpPr>
        <p:spPr>
          <a:xfrm>
            <a:off x="848138" y="5569407"/>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a:solidFill>
                  <a:schemeClr val="tx1"/>
                </a:solidFill>
                <a:latin typeface="Arial" panose="020B0604020202020204" pitchFamily="34" charset="0"/>
              </a:rPr>
              <a:t>Verwenden Sie das Selbstinspektionstool für „Gefahrstoffe“.</a:t>
            </a:r>
          </a:p>
        </p:txBody>
      </p:sp>
    </p:spTree>
    <p:extLst>
      <p:ext uri="{BB962C8B-B14F-4D97-AF65-F5344CB8AC3E}">
        <p14:creationId xmlns:p14="http://schemas.microsoft.com/office/powerpoint/2010/main" val="211915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A27AC-9697-74E6-3698-573485B76FB3}"/>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A717701-37DA-9026-FEFA-4EFEC55638DA}"/>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D4594C7-32AA-5B52-C0A2-55F33DD9C26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48FE5F37-9CA6-3DE2-23D2-7EE936DAA83A}"/>
              </a:ext>
            </a:extLst>
          </p:cNvPr>
          <p:cNvPicPr>
            <a:picLocks noChangeAspect="1"/>
          </p:cNvPicPr>
          <p:nvPr/>
        </p:nvPicPr>
        <p:blipFill>
          <a:blip r:embed="rId2"/>
          <a:srcRect l="5855" t="54366" r="-2" b="-2962"/>
          <a:stretch>
            <a:fillRect/>
          </a:stretch>
        </p:blipFill>
        <p:spPr>
          <a:xfrm>
            <a:off x="1" y="1391910"/>
            <a:ext cx="7317410" cy="960857"/>
          </a:xfrm>
          <a:prstGeom prst="rect">
            <a:avLst/>
          </a:prstGeom>
        </p:spPr>
      </p:pic>
      <p:sp>
        <p:nvSpPr>
          <p:cNvPr id="13" name="Titel 1">
            <a:extLst>
              <a:ext uri="{FF2B5EF4-FFF2-40B4-BE49-F238E27FC236}">
                <a16:creationId xmlns:a16="http://schemas.microsoft.com/office/drawing/2014/main" id="{9D30354D-799C-19D5-5AAF-2B5AFAF1272F}"/>
              </a:ext>
            </a:extLst>
          </p:cNvPr>
          <p:cNvSpPr txBox="1">
            <a:spLocks/>
          </p:cNvSpPr>
          <p:nvPr/>
        </p:nvSpPr>
        <p:spPr>
          <a:xfrm>
            <a:off x="848138" y="1631308"/>
            <a:ext cx="770273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Strategie für Arbeitshygiene (STOP)</a:t>
            </a:r>
          </a:p>
        </p:txBody>
      </p:sp>
      <p:sp>
        <p:nvSpPr>
          <p:cNvPr id="9" name="Titel 1">
            <a:extLst>
              <a:ext uri="{FF2B5EF4-FFF2-40B4-BE49-F238E27FC236}">
                <a16:creationId xmlns:a16="http://schemas.microsoft.com/office/drawing/2014/main" id="{470C69BC-90B1-EF8B-C7DB-FD90F5AB53E4}"/>
              </a:ext>
            </a:extLst>
          </p:cNvPr>
          <p:cNvSpPr txBox="1">
            <a:spLocks/>
          </p:cNvSpPr>
          <p:nvPr/>
        </p:nvSpPr>
        <p:spPr>
          <a:xfrm>
            <a:off x="623548" y="2523770"/>
            <a:ext cx="4215114" cy="144095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de-DE" sz="2000" dirty="0">
                <a:solidFill>
                  <a:schemeClr val="tx1"/>
                </a:solidFill>
                <a:latin typeface="Arial" panose="020B0604020202020204" pitchFamily="34" charset="0"/>
              </a:rPr>
              <a:t>Substitution:</a:t>
            </a:r>
          </a:p>
          <a:p>
            <a:pPr algn="l" defTabSz="360000">
              <a:lnSpc>
                <a:spcPct val="100000"/>
              </a:lnSpc>
              <a:buClr>
                <a:srgbClr val="E30613"/>
              </a:buClr>
            </a:pPr>
            <a:r>
              <a:rPr lang="de-DE" sz="2000" b="0" dirty="0">
                <a:solidFill>
                  <a:schemeClr val="tx1"/>
                </a:solidFill>
                <a:latin typeface="Arial" panose="020B0604020202020204" pitchFamily="34" charset="0"/>
              </a:rPr>
              <a:t>	ersetzen Sie einen gefährlichen 	Stoff durch einen ungefährlichen 	oder weniger gefährlichen Stoff</a:t>
            </a:r>
          </a:p>
        </p:txBody>
      </p:sp>
      <p:sp>
        <p:nvSpPr>
          <p:cNvPr id="10" name="Titel 1">
            <a:extLst>
              <a:ext uri="{FF2B5EF4-FFF2-40B4-BE49-F238E27FC236}">
                <a16:creationId xmlns:a16="http://schemas.microsoft.com/office/drawing/2014/main" id="{302C5CA5-46B2-CE0F-0AB7-575A4C42167A}"/>
              </a:ext>
            </a:extLst>
          </p:cNvPr>
          <p:cNvSpPr txBox="1">
            <a:spLocks/>
          </p:cNvSpPr>
          <p:nvPr/>
        </p:nvSpPr>
        <p:spPr>
          <a:xfrm>
            <a:off x="674420" y="4646872"/>
            <a:ext cx="4033742" cy="13892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de-DE" sz="2000" dirty="0">
                <a:solidFill>
                  <a:schemeClr val="tx1"/>
                </a:solidFill>
                <a:latin typeface="Arial" panose="020B0604020202020204" pitchFamily="34" charset="0"/>
              </a:rPr>
              <a:t>Technische Maßnahmen:</a:t>
            </a:r>
          </a:p>
          <a:p>
            <a:pPr algn="l" defTabSz="360000">
              <a:lnSpc>
                <a:spcPct val="100000"/>
              </a:lnSpc>
              <a:buClr>
                <a:srgbClr val="E30613"/>
              </a:buClr>
            </a:pPr>
            <a:r>
              <a:rPr lang="de-DE" sz="2000" b="0" dirty="0">
                <a:solidFill>
                  <a:schemeClr val="tx1"/>
                </a:solidFill>
                <a:latin typeface="Arial" panose="020B0604020202020204" pitchFamily="34" charset="0"/>
              </a:rPr>
              <a:t>	technische Maßnahmen zur 	Vermeidung von Exposition 	(Absaugung)</a:t>
            </a:r>
          </a:p>
        </p:txBody>
      </p:sp>
      <p:sp>
        <p:nvSpPr>
          <p:cNvPr id="11" name="Titel 1">
            <a:extLst>
              <a:ext uri="{FF2B5EF4-FFF2-40B4-BE49-F238E27FC236}">
                <a16:creationId xmlns:a16="http://schemas.microsoft.com/office/drawing/2014/main" id="{8869A83C-4299-6C25-2F28-A74D6FD3B3C5}"/>
              </a:ext>
            </a:extLst>
          </p:cNvPr>
          <p:cNvSpPr txBox="1">
            <a:spLocks/>
          </p:cNvSpPr>
          <p:nvPr/>
        </p:nvSpPr>
        <p:spPr>
          <a:xfrm>
            <a:off x="6199491" y="2557082"/>
            <a:ext cx="4340661" cy="237090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de-DE" sz="2000" dirty="0">
                <a:solidFill>
                  <a:schemeClr val="tx1"/>
                </a:solidFill>
                <a:latin typeface="Arial" panose="020B0604020202020204" pitchFamily="34" charset="0"/>
              </a:rPr>
              <a:t>Organisatorische Maßnahmen:</a:t>
            </a:r>
          </a:p>
          <a:p>
            <a:pPr algn="l" defTabSz="360000">
              <a:lnSpc>
                <a:spcPct val="100000"/>
              </a:lnSpc>
              <a:buClr>
                <a:srgbClr val="E30613"/>
              </a:buClr>
            </a:pPr>
            <a:r>
              <a:rPr lang="de-DE" sz="2000" b="0" dirty="0">
                <a:solidFill>
                  <a:schemeClr val="tx1"/>
                </a:solidFill>
                <a:latin typeface="Arial" panose="020B0604020202020204" pitchFamily="34" charset="0"/>
              </a:rPr>
              <a:t>	Arbeitsregelungen, die dazu 	beitragen, die Exposition zu 	vermeiden und die Exposition </a:t>
            </a:r>
          </a:p>
          <a:p>
            <a:pPr algn="l" defTabSz="360000">
              <a:lnSpc>
                <a:spcPct val="100000"/>
              </a:lnSpc>
              <a:buClr>
                <a:srgbClr val="E30613"/>
              </a:buClr>
            </a:pPr>
            <a:r>
              <a:rPr lang="de-DE" sz="2000" b="0" dirty="0">
                <a:solidFill>
                  <a:schemeClr val="tx1"/>
                </a:solidFill>
                <a:latin typeface="Arial" panose="020B0604020202020204" pitchFamily="34" charset="0"/>
              </a:rPr>
              <a:t>	der Arbeitnehmer zu verringern 	(Aufgabenrotation)</a:t>
            </a:r>
          </a:p>
        </p:txBody>
      </p:sp>
      <p:sp>
        <p:nvSpPr>
          <p:cNvPr id="14" name="Titel 1">
            <a:extLst>
              <a:ext uri="{FF2B5EF4-FFF2-40B4-BE49-F238E27FC236}">
                <a16:creationId xmlns:a16="http://schemas.microsoft.com/office/drawing/2014/main" id="{CB32BC72-AFE2-7CDE-4E26-3DB7C8891FD0}"/>
              </a:ext>
            </a:extLst>
          </p:cNvPr>
          <p:cNvSpPr txBox="1">
            <a:spLocks/>
          </p:cNvSpPr>
          <p:nvPr/>
        </p:nvSpPr>
        <p:spPr>
          <a:xfrm>
            <a:off x="6332114" y="4986496"/>
            <a:ext cx="355647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a:solidFill>
                  <a:schemeClr val="tx1"/>
                </a:solidFill>
                <a:latin typeface="Arial" panose="020B0604020202020204" pitchFamily="34" charset="0"/>
              </a:rPr>
              <a:t>Persönliche Schutzmaßnahmen</a:t>
            </a:r>
          </a:p>
        </p:txBody>
      </p:sp>
      <p:pic>
        <p:nvPicPr>
          <p:cNvPr id="7" name="Picture 2">
            <a:extLst>
              <a:ext uri="{FF2B5EF4-FFF2-40B4-BE49-F238E27FC236}">
                <a16:creationId xmlns:a16="http://schemas.microsoft.com/office/drawing/2014/main" id="{DF9AB3A8-722D-7EF3-E4BF-CE924A70B02B}"/>
              </a:ext>
            </a:extLst>
          </p:cNvPr>
          <p:cNvPicPr>
            <a:picLocks noChangeAspect="1" noChangeArrowheads="1"/>
          </p:cNvPicPr>
          <p:nvPr/>
        </p:nvPicPr>
        <p:blipFill rotWithShape="1">
          <a:blip r:embed="rId3"/>
          <a:srcRect t="1186" b="77804"/>
          <a:stretch/>
        </p:blipFill>
        <p:spPr bwMode="auto">
          <a:xfrm>
            <a:off x="4794661" y="2683182"/>
            <a:ext cx="1284349" cy="8086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D2BACB0-6CE0-0526-4EC6-3BFD46A56537}"/>
              </a:ext>
            </a:extLst>
          </p:cNvPr>
          <p:cNvPicPr>
            <a:picLocks noChangeAspect="1" noChangeArrowheads="1"/>
          </p:cNvPicPr>
          <p:nvPr/>
        </p:nvPicPr>
        <p:blipFill rotWithShape="1">
          <a:blip r:embed="rId3"/>
          <a:srcRect t="47021" b="27257"/>
          <a:stretch/>
        </p:blipFill>
        <p:spPr bwMode="auto">
          <a:xfrm>
            <a:off x="10508695" y="2614411"/>
            <a:ext cx="1284349" cy="9899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RI&amp;E in huis hebben en maatregelen nemen | Rendement">
            <a:extLst>
              <a:ext uri="{FF2B5EF4-FFF2-40B4-BE49-F238E27FC236}">
                <a16:creationId xmlns:a16="http://schemas.microsoft.com/office/drawing/2014/main" id="{A210B397-3530-1D9A-46F8-B493A05B6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17" t="23798" r="56083" b="54552"/>
          <a:stretch/>
        </p:blipFill>
        <p:spPr bwMode="auto">
          <a:xfrm>
            <a:off x="4794661" y="4766446"/>
            <a:ext cx="1284349" cy="868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DFD2C25-2BE0-09EC-8EEC-BC1450556BE8}"/>
              </a:ext>
            </a:extLst>
          </p:cNvPr>
          <p:cNvPicPr>
            <a:picLocks noChangeAspect="1" noChangeArrowheads="1"/>
          </p:cNvPicPr>
          <p:nvPr/>
        </p:nvPicPr>
        <p:blipFill rotWithShape="1">
          <a:blip r:embed="rId3"/>
          <a:srcRect t="72283" b="620"/>
          <a:stretch/>
        </p:blipFill>
        <p:spPr bwMode="auto">
          <a:xfrm>
            <a:off x="10540152" y="4986496"/>
            <a:ext cx="1284349" cy="104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0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9E4C-ECB0-B1E3-DF4B-1DD9EC34A0AB}"/>
            </a:ext>
          </a:extLst>
        </p:cNvPr>
        <p:cNvGrpSpPr/>
        <p:nvPr/>
      </p:nvGrpSpPr>
      <p:grpSpPr>
        <a:xfrm>
          <a:off x="0" y="0"/>
          <a:ext cx="0" cy="0"/>
          <a:chOff x="0" y="0"/>
          <a:chExt cx="0" cy="0"/>
        </a:xfrm>
      </p:grpSpPr>
      <p:pic>
        <p:nvPicPr>
          <p:cNvPr id="15" name="Picture 4" descr="Tafelmodel zuurkast met schuifraam »">
            <a:extLst>
              <a:ext uri="{FF2B5EF4-FFF2-40B4-BE49-F238E27FC236}">
                <a16:creationId xmlns:a16="http://schemas.microsoft.com/office/drawing/2014/main" id="{AEF73A0E-249B-C225-47C0-5675244DFF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4" t="2818" r="5621"/>
          <a:stretch/>
        </p:blipFill>
        <p:spPr bwMode="auto">
          <a:xfrm>
            <a:off x="9213803" y="4102572"/>
            <a:ext cx="2505875" cy="17375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biele afzuiging kopen? | 2Best">
            <a:extLst>
              <a:ext uri="{FF2B5EF4-FFF2-40B4-BE49-F238E27FC236}">
                <a16:creationId xmlns:a16="http://schemas.microsoft.com/office/drawing/2014/main" id="{1073C052-1B39-B0E0-A2D8-1F48E51F6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181" y="1739628"/>
            <a:ext cx="1673679" cy="1925877"/>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a:extLst>
              <a:ext uri="{FF2B5EF4-FFF2-40B4-BE49-F238E27FC236}">
                <a16:creationId xmlns:a16="http://schemas.microsoft.com/office/drawing/2014/main" id="{B6A5A187-6587-4382-A37B-FA142832495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5110AEF-DFC2-D56F-1A8D-E5572FB0E0B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D017C668-3774-0695-C99E-3A6BB8EC6B4C}"/>
              </a:ext>
            </a:extLst>
          </p:cNvPr>
          <p:cNvPicPr>
            <a:picLocks noChangeAspect="1"/>
          </p:cNvPicPr>
          <p:nvPr/>
        </p:nvPicPr>
        <p:blipFill>
          <a:blip r:embed="rId4"/>
          <a:srcRect l="16112" b="51404"/>
          <a:stretch>
            <a:fillRect/>
          </a:stretch>
        </p:blipFill>
        <p:spPr>
          <a:xfrm>
            <a:off x="0" y="1407753"/>
            <a:ext cx="6520070" cy="960857"/>
          </a:xfrm>
          <a:prstGeom prst="rect">
            <a:avLst/>
          </a:prstGeom>
        </p:spPr>
      </p:pic>
      <p:sp>
        <p:nvSpPr>
          <p:cNvPr id="13" name="Titel 1">
            <a:extLst>
              <a:ext uri="{FF2B5EF4-FFF2-40B4-BE49-F238E27FC236}">
                <a16:creationId xmlns:a16="http://schemas.microsoft.com/office/drawing/2014/main" id="{F32FBD95-1C71-0BB5-9447-72B8DAE97D16}"/>
              </a:ext>
            </a:extLst>
          </p:cNvPr>
          <p:cNvSpPr txBox="1">
            <a:spLocks/>
          </p:cNvSpPr>
          <p:nvPr/>
        </p:nvSpPr>
        <p:spPr>
          <a:xfrm>
            <a:off x="848139" y="1643665"/>
            <a:ext cx="6415973"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Was kann der Arbeitgeber tun?</a:t>
            </a:r>
          </a:p>
        </p:txBody>
      </p:sp>
      <p:sp>
        <p:nvSpPr>
          <p:cNvPr id="9" name="Titel 1">
            <a:extLst>
              <a:ext uri="{FF2B5EF4-FFF2-40B4-BE49-F238E27FC236}">
                <a16:creationId xmlns:a16="http://schemas.microsoft.com/office/drawing/2014/main" id="{5AA193AB-1E8D-C667-2C3E-825BE70F373D}"/>
              </a:ext>
            </a:extLst>
          </p:cNvPr>
          <p:cNvSpPr txBox="1">
            <a:spLocks/>
          </p:cNvSpPr>
          <p:nvPr/>
        </p:nvSpPr>
        <p:spPr>
          <a:xfrm>
            <a:off x="848140" y="2637373"/>
            <a:ext cx="4477716" cy="68495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1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Andere (weniger gefährliche) Produkte verwenden (oder deren Verwendung anweisen)</a:t>
            </a:r>
          </a:p>
        </p:txBody>
      </p:sp>
      <p:sp>
        <p:nvSpPr>
          <p:cNvPr id="10" name="Titel 1">
            <a:extLst>
              <a:ext uri="{FF2B5EF4-FFF2-40B4-BE49-F238E27FC236}">
                <a16:creationId xmlns:a16="http://schemas.microsoft.com/office/drawing/2014/main" id="{02AE09B3-C89B-5FE1-EC1A-3E4FEDF6E0C2}"/>
              </a:ext>
            </a:extLst>
          </p:cNvPr>
          <p:cNvSpPr txBox="1">
            <a:spLocks/>
          </p:cNvSpPr>
          <p:nvPr/>
        </p:nvSpPr>
        <p:spPr>
          <a:xfrm>
            <a:off x="848139" y="3907523"/>
            <a:ext cx="4477717" cy="7818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Andere Arbeitsmethoden einführen (Schneiden statt Sägen)</a:t>
            </a:r>
          </a:p>
        </p:txBody>
      </p:sp>
      <p:sp>
        <p:nvSpPr>
          <p:cNvPr id="11" name="Titel 1">
            <a:extLst>
              <a:ext uri="{FF2B5EF4-FFF2-40B4-BE49-F238E27FC236}">
                <a16:creationId xmlns:a16="http://schemas.microsoft.com/office/drawing/2014/main" id="{84F58BAC-FAC2-9BAD-F925-141DD78BCA8B}"/>
              </a:ext>
            </a:extLst>
          </p:cNvPr>
          <p:cNvSpPr txBox="1">
            <a:spLocks/>
          </p:cNvSpPr>
          <p:nvPr/>
        </p:nvSpPr>
        <p:spPr>
          <a:xfrm>
            <a:off x="843169" y="4940349"/>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Mit geschlossenen Systemen arbeiten</a:t>
            </a:r>
          </a:p>
        </p:txBody>
      </p:sp>
      <p:sp>
        <p:nvSpPr>
          <p:cNvPr id="14" name="Titel 1">
            <a:extLst>
              <a:ext uri="{FF2B5EF4-FFF2-40B4-BE49-F238E27FC236}">
                <a16:creationId xmlns:a16="http://schemas.microsoft.com/office/drawing/2014/main" id="{BE9FDDB5-8C5E-CB4F-DF71-6786D6E50A37}"/>
              </a:ext>
            </a:extLst>
          </p:cNvPr>
          <p:cNvSpPr txBox="1">
            <a:spLocks/>
          </p:cNvSpPr>
          <p:nvPr/>
        </p:nvSpPr>
        <p:spPr>
          <a:xfrm>
            <a:off x="848139" y="5731895"/>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Absaugung bereitstellen</a:t>
            </a:r>
          </a:p>
        </p:txBody>
      </p:sp>
      <p:sp>
        <p:nvSpPr>
          <p:cNvPr id="2" name="Titel 1">
            <a:extLst>
              <a:ext uri="{FF2B5EF4-FFF2-40B4-BE49-F238E27FC236}">
                <a16:creationId xmlns:a16="http://schemas.microsoft.com/office/drawing/2014/main" id="{09A63D74-E161-EDA7-FA61-97A6F8F8902B}"/>
              </a:ext>
            </a:extLst>
          </p:cNvPr>
          <p:cNvSpPr txBox="1">
            <a:spLocks/>
          </p:cNvSpPr>
          <p:nvPr/>
        </p:nvSpPr>
        <p:spPr>
          <a:xfrm>
            <a:off x="5325857" y="2624001"/>
            <a:ext cx="3887946" cy="82815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Eine ausreichende Belüftung bereitstellen</a:t>
            </a:r>
          </a:p>
        </p:txBody>
      </p:sp>
      <p:sp>
        <p:nvSpPr>
          <p:cNvPr id="5" name="Titel 1">
            <a:extLst>
              <a:ext uri="{FF2B5EF4-FFF2-40B4-BE49-F238E27FC236}">
                <a16:creationId xmlns:a16="http://schemas.microsoft.com/office/drawing/2014/main" id="{C88E8759-5195-F35B-4C24-5E2C20758233}"/>
              </a:ext>
            </a:extLst>
          </p:cNvPr>
          <p:cNvSpPr txBox="1">
            <a:spLocks/>
          </p:cNvSpPr>
          <p:nvPr/>
        </p:nvSpPr>
        <p:spPr>
          <a:xfrm>
            <a:off x="5325856" y="3620421"/>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Aufgabenrotation anwenden</a:t>
            </a:r>
          </a:p>
        </p:txBody>
      </p:sp>
      <p:sp>
        <p:nvSpPr>
          <p:cNvPr id="7" name="Titel 1">
            <a:extLst>
              <a:ext uri="{FF2B5EF4-FFF2-40B4-BE49-F238E27FC236}">
                <a16:creationId xmlns:a16="http://schemas.microsoft.com/office/drawing/2014/main" id="{91A7750A-2609-7296-B233-E21EBD01AB3B}"/>
              </a:ext>
            </a:extLst>
          </p:cNvPr>
          <p:cNvSpPr txBox="1">
            <a:spLocks/>
          </p:cNvSpPr>
          <p:nvPr/>
        </p:nvSpPr>
        <p:spPr>
          <a:xfrm>
            <a:off x="5325857" y="4228840"/>
            <a:ext cx="4220176" cy="7604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rPr>
              <a:t>Anweisungen für den Umgang mit Gefahrstoffen bereitstellen</a:t>
            </a:r>
          </a:p>
        </p:txBody>
      </p:sp>
      <p:sp>
        <p:nvSpPr>
          <p:cNvPr id="8" name="Titel 1">
            <a:extLst>
              <a:ext uri="{FF2B5EF4-FFF2-40B4-BE49-F238E27FC236}">
                <a16:creationId xmlns:a16="http://schemas.microsoft.com/office/drawing/2014/main" id="{F6CAED84-1F22-EE7F-AB6F-B6F9BB681F5C}"/>
              </a:ext>
            </a:extLst>
          </p:cNvPr>
          <p:cNvSpPr txBox="1">
            <a:spLocks/>
          </p:cNvSpPr>
          <p:nvPr/>
        </p:nvSpPr>
        <p:spPr>
          <a:xfrm>
            <a:off x="5325856" y="5185052"/>
            <a:ext cx="4122453" cy="76873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rPr>
              <a:t>Geeignete persönliche Schutzausrüstung bereitstellen</a:t>
            </a:r>
          </a:p>
        </p:txBody>
      </p:sp>
    </p:spTree>
    <p:extLst>
      <p:ext uri="{BB962C8B-B14F-4D97-AF65-F5344CB8AC3E}">
        <p14:creationId xmlns:p14="http://schemas.microsoft.com/office/powerpoint/2010/main" val="41045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2" grpId="0"/>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024F8-4A81-5B5F-ED42-19BC5225D49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53D204DF-324C-D788-084F-B72FEA9BA094}"/>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D5E157B-BE3F-6C02-E893-018930C3167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35E57C5A-2EE1-8457-4C98-72794F3813E3}"/>
              </a:ext>
            </a:extLst>
          </p:cNvPr>
          <p:cNvPicPr>
            <a:picLocks noChangeAspect="1"/>
          </p:cNvPicPr>
          <p:nvPr/>
        </p:nvPicPr>
        <p:blipFill>
          <a:blip r:embed="rId2"/>
          <a:srcRect l="39731" t="53304" b="-3977"/>
          <a:stretch>
            <a:fillRect/>
          </a:stretch>
        </p:blipFill>
        <p:spPr>
          <a:xfrm>
            <a:off x="1" y="1348001"/>
            <a:ext cx="4684334" cy="1001922"/>
          </a:xfrm>
          <a:prstGeom prst="rect">
            <a:avLst/>
          </a:prstGeom>
        </p:spPr>
      </p:pic>
      <p:sp>
        <p:nvSpPr>
          <p:cNvPr id="13" name="Titel 1">
            <a:extLst>
              <a:ext uri="{FF2B5EF4-FFF2-40B4-BE49-F238E27FC236}">
                <a16:creationId xmlns:a16="http://schemas.microsoft.com/office/drawing/2014/main" id="{F5086DAA-D96A-1BF6-DE22-512FB8CBECA0}"/>
              </a:ext>
            </a:extLst>
          </p:cNvPr>
          <p:cNvSpPr txBox="1">
            <a:spLocks/>
          </p:cNvSpPr>
          <p:nvPr/>
        </p:nvSpPr>
        <p:spPr>
          <a:xfrm>
            <a:off x="848139" y="163130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Anweisung mit WIC</a:t>
            </a:r>
          </a:p>
        </p:txBody>
      </p:sp>
      <p:sp>
        <p:nvSpPr>
          <p:cNvPr id="9" name="Titel 1">
            <a:extLst>
              <a:ext uri="{FF2B5EF4-FFF2-40B4-BE49-F238E27FC236}">
                <a16:creationId xmlns:a16="http://schemas.microsoft.com/office/drawing/2014/main" id="{8509B5E6-4699-3C08-4680-2B43D91C18C4}"/>
              </a:ext>
            </a:extLst>
          </p:cNvPr>
          <p:cNvSpPr txBox="1">
            <a:spLocks/>
          </p:cNvSpPr>
          <p:nvPr/>
        </p:nvSpPr>
        <p:spPr>
          <a:xfrm>
            <a:off x="910961" y="2715814"/>
            <a:ext cx="5392116" cy="356100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700"/>
              </a:lnSpc>
            </a:pPr>
            <a:r>
              <a:rPr lang="de-DE" sz="2000" b="0" dirty="0">
                <a:solidFill>
                  <a:schemeClr val="tx1"/>
                </a:solidFill>
                <a:latin typeface="Arial" panose="020B0604020202020204" pitchFamily="34" charset="0"/>
              </a:rPr>
              <a:t>Der Zweck der</a:t>
            </a:r>
            <a:r>
              <a:rPr lang="de-DE" sz="2000" dirty="0">
                <a:solidFill>
                  <a:schemeClr val="tx1"/>
                </a:solidFill>
                <a:latin typeface="Arial" panose="020B0604020202020204" pitchFamily="34" charset="0"/>
              </a:rPr>
              <a:t> WIC </a:t>
            </a:r>
            <a:r>
              <a:rPr lang="de-DE" sz="2000" b="0" dirty="0">
                <a:solidFill>
                  <a:schemeClr val="tx1"/>
                </a:solidFill>
                <a:latin typeface="Arial" panose="020B0604020202020204" pitchFamily="34" charset="0"/>
              </a:rPr>
              <a:t>(Arbeitsplatzanweisung) besteht darin, Arbeitnehmer und andere Personen am Arbeitsplatz über die mit Chemikalien verbundenen Risiken und die zu ergreifenden Maßnahmen zu informieren. </a:t>
            </a:r>
          </a:p>
        </p:txBody>
      </p:sp>
      <p:pic>
        <p:nvPicPr>
          <p:cNvPr id="6" name="Afbeelding 5" descr="Afbeelding met tekst, schermopname, Website, Webpagina&#10;&#10;Automatisch gegenereerde beschrijving">
            <a:extLst>
              <a:ext uri="{FF2B5EF4-FFF2-40B4-BE49-F238E27FC236}">
                <a16:creationId xmlns:a16="http://schemas.microsoft.com/office/drawing/2014/main" id="{1820080F-8B25-F09C-B5B8-6288333F02BB}"/>
              </a:ext>
            </a:extLst>
          </p:cNvPr>
          <p:cNvPicPr>
            <a:picLocks noChangeAspect="1"/>
          </p:cNvPicPr>
          <p:nvPr/>
        </p:nvPicPr>
        <p:blipFill rotWithShape="1">
          <a:blip r:embed="rId3"/>
          <a:srcRect l="2193" r="2522" b="6597"/>
          <a:stretch/>
        </p:blipFill>
        <p:spPr>
          <a:xfrm>
            <a:off x="7204726" y="1116966"/>
            <a:ext cx="4139135" cy="5026483"/>
          </a:xfrm>
          <a:prstGeom prst="rect">
            <a:avLst/>
          </a:prstGeom>
          <a:ln w="3175">
            <a:solidFill>
              <a:schemeClr val="tx1"/>
            </a:solidFill>
          </a:ln>
        </p:spPr>
      </p:pic>
    </p:spTree>
    <p:extLst>
      <p:ext uri="{BB962C8B-B14F-4D97-AF65-F5344CB8AC3E}">
        <p14:creationId xmlns:p14="http://schemas.microsoft.com/office/powerpoint/2010/main" val="22641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50AA1-2ADE-2578-FB53-411FE262549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C24E3A75-488E-C36E-1450-2351DEF803E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A7D9312-4C70-3327-A598-92820AE5E44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B53DD29E-D380-1F73-5403-ADE29820BFCF}"/>
              </a:ext>
            </a:extLst>
          </p:cNvPr>
          <p:cNvPicPr>
            <a:picLocks noChangeAspect="1"/>
          </p:cNvPicPr>
          <p:nvPr/>
        </p:nvPicPr>
        <p:blipFill>
          <a:blip r:embed="rId2"/>
          <a:srcRect l="25175" b="51404"/>
          <a:stretch>
            <a:fillRect/>
          </a:stretch>
        </p:blipFill>
        <p:spPr>
          <a:xfrm>
            <a:off x="0" y="1138990"/>
            <a:ext cx="6095999" cy="960857"/>
          </a:xfrm>
          <a:prstGeom prst="rect">
            <a:avLst/>
          </a:prstGeom>
        </p:spPr>
      </p:pic>
      <p:sp>
        <p:nvSpPr>
          <p:cNvPr id="13" name="Titel 1">
            <a:extLst>
              <a:ext uri="{FF2B5EF4-FFF2-40B4-BE49-F238E27FC236}">
                <a16:creationId xmlns:a16="http://schemas.microsoft.com/office/drawing/2014/main" id="{C34F7526-4FBA-C06D-8E69-3D79A8AEBD5B}"/>
              </a:ext>
            </a:extLst>
          </p:cNvPr>
          <p:cNvSpPr txBox="1">
            <a:spLocks/>
          </p:cNvSpPr>
          <p:nvPr/>
        </p:nvSpPr>
        <p:spPr>
          <a:xfrm>
            <a:off x="848139" y="1351738"/>
            <a:ext cx="569580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Was können Sie selbst tun?</a:t>
            </a:r>
          </a:p>
        </p:txBody>
      </p:sp>
      <p:sp>
        <p:nvSpPr>
          <p:cNvPr id="9" name="Titel 1">
            <a:extLst>
              <a:ext uri="{FF2B5EF4-FFF2-40B4-BE49-F238E27FC236}">
                <a16:creationId xmlns:a16="http://schemas.microsoft.com/office/drawing/2014/main" id="{ED9FD67B-2975-5F91-108B-E6B0D6AFBAD9}"/>
              </a:ext>
            </a:extLst>
          </p:cNvPr>
          <p:cNvSpPr txBox="1">
            <a:spLocks/>
          </p:cNvSpPr>
          <p:nvPr/>
        </p:nvSpPr>
        <p:spPr>
          <a:xfrm>
            <a:off x="910961" y="2182751"/>
            <a:ext cx="5695805" cy="17627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dirty="0">
                <a:solidFill>
                  <a:schemeClr val="tx1"/>
                </a:solidFill>
                <a:latin typeface="Arial" panose="020B0604020202020204" pitchFamily="34" charset="0"/>
              </a:rPr>
              <a:t>Bereiten Sie sich entsprechend vor!</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Lesen Sie das Etikett und befolgen Sie</a:t>
            </a:r>
            <a:br>
              <a:rPr lang="de-DE" sz="2000" b="0" dirty="0">
                <a:solidFill>
                  <a:schemeClr val="tx1"/>
                </a:solidFill>
                <a:latin typeface="Arial" panose="020B0604020202020204" pitchFamily="34" charset="0"/>
              </a:rPr>
            </a:br>
            <a:r>
              <a:rPr lang="de-DE" sz="2000" b="0" dirty="0">
                <a:solidFill>
                  <a:schemeClr val="tx1"/>
                </a:solidFill>
                <a:latin typeface="Arial" panose="020B0604020202020204" pitchFamily="34" charset="0"/>
              </a:rPr>
              <a:t>die Anweisungen.</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Nutzen Sie die WIC.</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Im Zweifelsfall: wenden Sie sich an Ihren Vorgesetzten.</a:t>
            </a:r>
          </a:p>
        </p:txBody>
      </p:sp>
      <p:sp>
        <p:nvSpPr>
          <p:cNvPr id="2" name="Titel 1">
            <a:extLst>
              <a:ext uri="{FF2B5EF4-FFF2-40B4-BE49-F238E27FC236}">
                <a16:creationId xmlns:a16="http://schemas.microsoft.com/office/drawing/2014/main" id="{99A4A21D-F6E4-0D75-0906-CB7E81A1207C}"/>
              </a:ext>
            </a:extLst>
          </p:cNvPr>
          <p:cNvSpPr txBox="1">
            <a:spLocks/>
          </p:cNvSpPr>
          <p:nvPr/>
        </p:nvSpPr>
        <p:spPr>
          <a:xfrm>
            <a:off x="910961" y="4028666"/>
            <a:ext cx="5632983" cy="17627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dirty="0">
                <a:solidFill>
                  <a:schemeClr val="tx1"/>
                </a:solidFill>
                <a:latin typeface="Arial" panose="020B0604020202020204" pitchFamily="34" charset="0"/>
              </a:rPr>
              <a:t>Verhindern Sie Exposition!</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Schließen Sie die Verpackung nach dem Gebrauch.</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Verwenden Sie ggf. eine Absaugung und/oder Belüftung.</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Verwenden Sie die empfohlene persönliche Schutzausrüstung.</a:t>
            </a:r>
          </a:p>
        </p:txBody>
      </p:sp>
      <p:sp>
        <p:nvSpPr>
          <p:cNvPr id="5" name="Titel 1">
            <a:extLst>
              <a:ext uri="{FF2B5EF4-FFF2-40B4-BE49-F238E27FC236}">
                <a16:creationId xmlns:a16="http://schemas.microsoft.com/office/drawing/2014/main" id="{06A320B8-6EA7-F84F-3761-73FCDA217047}"/>
              </a:ext>
            </a:extLst>
          </p:cNvPr>
          <p:cNvSpPr txBox="1">
            <a:spLocks/>
          </p:cNvSpPr>
          <p:nvPr/>
        </p:nvSpPr>
        <p:spPr>
          <a:xfrm>
            <a:off x="6766367" y="2251026"/>
            <a:ext cx="5009624" cy="300791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dirty="0">
                <a:solidFill>
                  <a:schemeClr val="tx1"/>
                </a:solidFill>
                <a:latin typeface="Arial" panose="020B0604020202020204" pitchFamily="34" charset="0"/>
              </a:rPr>
              <a:t>Arbeiten Sie hygienisch! </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Essen, trinken oder rauchen Sie nicht am Arbeitsplatz.</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Waschen Sie sich die Hände nach Verlassen </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des Arbeitsplatzes (vor dem Essen, Trinken oder einer Pause). </a:t>
            </a:r>
          </a:p>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Ziehen Sie sich nach Verlassen des Arbeitsplatzes um.</a:t>
            </a:r>
          </a:p>
        </p:txBody>
      </p:sp>
    </p:spTree>
    <p:extLst>
      <p:ext uri="{BB962C8B-B14F-4D97-AF65-F5344CB8AC3E}">
        <p14:creationId xmlns:p14="http://schemas.microsoft.com/office/powerpoint/2010/main" val="2697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F017-8D0B-9184-DCE4-E7FA53EC7B6E}"/>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AA7D947F-9A50-2713-E79E-189201A5A70B}"/>
              </a:ext>
            </a:extLst>
          </p:cNvPr>
          <p:cNvPicPr>
            <a:picLocks noChangeAspect="1"/>
          </p:cNvPicPr>
          <p:nvPr/>
        </p:nvPicPr>
        <p:blipFill>
          <a:blip r:embed="rId2"/>
          <a:srcRect l="68315" b="51404"/>
          <a:stretch>
            <a:fillRect/>
          </a:stretch>
        </p:blipFill>
        <p:spPr>
          <a:xfrm>
            <a:off x="0" y="1138990"/>
            <a:ext cx="2581352" cy="960857"/>
          </a:xfrm>
          <a:prstGeom prst="rect">
            <a:avLst/>
          </a:prstGeom>
        </p:spPr>
      </p:pic>
      <p:sp>
        <p:nvSpPr>
          <p:cNvPr id="3" name="Ondertitel 2">
            <a:extLst>
              <a:ext uri="{FF2B5EF4-FFF2-40B4-BE49-F238E27FC236}">
                <a16:creationId xmlns:a16="http://schemas.microsoft.com/office/drawing/2014/main" id="{CD50B827-8A65-5FBB-9DA9-7FA23F0A0EF5}"/>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7CC3A36-0D19-0DA9-97FA-7A6278ADC06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sp>
        <p:nvSpPr>
          <p:cNvPr id="13" name="Titel 1">
            <a:extLst>
              <a:ext uri="{FF2B5EF4-FFF2-40B4-BE49-F238E27FC236}">
                <a16:creationId xmlns:a16="http://schemas.microsoft.com/office/drawing/2014/main" id="{CBDDD72E-4B0C-22E6-C4B1-7BEDCE4932EF}"/>
              </a:ext>
            </a:extLst>
          </p:cNvPr>
          <p:cNvSpPr txBox="1">
            <a:spLocks/>
          </p:cNvSpPr>
          <p:nvPr/>
        </p:nvSpPr>
        <p:spPr>
          <a:xfrm>
            <a:off x="843169" y="1368981"/>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Tipps</a:t>
            </a:r>
          </a:p>
        </p:txBody>
      </p:sp>
      <p:sp>
        <p:nvSpPr>
          <p:cNvPr id="9" name="Titel 1">
            <a:extLst>
              <a:ext uri="{FF2B5EF4-FFF2-40B4-BE49-F238E27FC236}">
                <a16:creationId xmlns:a16="http://schemas.microsoft.com/office/drawing/2014/main" id="{3559681D-26A0-0DB7-BCCE-A08317E31B08}"/>
              </a:ext>
            </a:extLst>
          </p:cNvPr>
          <p:cNvSpPr txBox="1">
            <a:spLocks/>
          </p:cNvSpPr>
          <p:nvPr/>
        </p:nvSpPr>
        <p:spPr>
          <a:xfrm>
            <a:off x="910961" y="2689349"/>
            <a:ext cx="6812012" cy="8946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Achten Sie auch auf Mitarbeiter in der Nähe, die mit Gefahrstoffen arbeiten.</a:t>
            </a:r>
          </a:p>
        </p:txBody>
      </p:sp>
      <p:sp>
        <p:nvSpPr>
          <p:cNvPr id="6" name="Titel 1">
            <a:extLst>
              <a:ext uri="{FF2B5EF4-FFF2-40B4-BE49-F238E27FC236}">
                <a16:creationId xmlns:a16="http://schemas.microsoft.com/office/drawing/2014/main" id="{EC62FFC4-9B10-4EC3-A552-BC67B7567259}"/>
              </a:ext>
            </a:extLst>
          </p:cNvPr>
          <p:cNvSpPr txBox="1">
            <a:spLocks/>
          </p:cNvSpPr>
          <p:nvPr/>
        </p:nvSpPr>
        <p:spPr>
          <a:xfrm>
            <a:off x="910961" y="3575453"/>
            <a:ext cx="6299536" cy="97789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Informieren Sie andere Mitarbeiter, wenn Sie mit Gefahrstoffen arbeiten werden.</a:t>
            </a:r>
          </a:p>
        </p:txBody>
      </p:sp>
      <p:sp>
        <p:nvSpPr>
          <p:cNvPr id="7" name="Titel 1">
            <a:extLst>
              <a:ext uri="{FF2B5EF4-FFF2-40B4-BE49-F238E27FC236}">
                <a16:creationId xmlns:a16="http://schemas.microsoft.com/office/drawing/2014/main" id="{9E10E00D-0240-4545-FA57-76E592FD7A22}"/>
              </a:ext>
            </a:extLst>
          </p:cNvPr>
          <p:cNvSpPr txBox="1">
            <a:spLocks/>
          </p:cNvSpPr>
          <p:nvPr/>
        </p:nvSpPr>
        <p:spPr>
          <a:xfrm>
            <a:off x="910961" y="4384103"/>
            <a:ext cx="7079569" cy="82543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Achtung: Produkte werden gelegentlich in andere Verpackungen ohne Etikett umgefüllt bzw. umgeschüttet.</a:t>
            </a:r>
          </a:p>
        </p:txBody>
      </p:sp>
      <p:sp>
        <p:nvSpPr>
          <p:cNvPr id="8" name="Titel 1">
            <a:extLst>
              <a:ext uri="{FF2B5EF4-FFF2-40B4-BE49-F238E27FC236}">
                <a16:creationId xmlns:a16="http://schemas.microsoft.com/office/drawing/2014/main" id="{A31730DD-FA38-E6E7-7F19-CE9E0AD1D258}"/>
              </a:ext>
            </a:extLst>
          </p:cNvPr>
          <p:cNvSpPr txBox="1">
            <a:spLocks/>
          </p:cNvSpPr>
          <p:nvPr/>
        </p:nvSpPr>
        <p:spPr>
          <a:xfrm>
            <a:off x="910961" y="5209540"/>
            <a:ext cx="6627603" cy="9905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Tragen Sie jeden Tag saubere Arbeitskleidung. Durch das Tragen schmutziger Kleidung wird die Haut Gefahrstoffen ausgesetzt.</a:t>
            </a:r>
          </a:p>
        </p:txBody>
      </p:sp>
      <p:pic>
        <p:nvPicPr>
          <p:cNvPr id="10" name="Afbeelding 9">
            <a:extLst>
              <a:ext uri="{FF2B5EF4-FFF2-40B4-BE49-F238E27FC236}">
                <a16:creationId xmlns:a16="http://schemas.microsoft.com/office/drawing/2014/main" id="{0273EE85-D376-0346-6F00-BC8EFBF7E1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0530" y="3313423"/>
            <a:ext cx="3725122" cy="2638355"/>
          </a:xfrm>
          <a:prstGeom prst="rect">
            <a:avLst/>
          </a:prstGeom>
        </p:spPr>
      </p:pic>
    </p:spTree>
    <p:extLst>
      <p:ext uri="{BB962C8B-B14F-4D97-AF65-F5344CB8AC3E}">
        <p14:creationId xmlns:p14="http://schemas.microsoft.com/office/powerpoint/2010/main" val="146703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de-DE" b="1">
                <a:solidFill>
                  <a:schemeClr val="bg1"/>
                </a:solidFill>
                <a:latin typeface="Arial" panose="020B0604020202020204" pitchFamily="34" charset="0"/>
              </a:rPr>
              <a:t>   |   </a:t>
            </a:r>
            <a:r>
              <a:rPr lang="de-DE" b="1">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marL="0" indent="0">
              <a:buNone/>
            </a:pPr>
            <a:endParaRPr lang="pl-P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7BD2D58D-27DB-9BAF-8F64-D00FA1A3187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64197" r="-1" b="51404"/>
          <a:stretch>
            <a:fillRect/>
          </a:stretch>
        </p:blipFill>
        <p:spPr>
          <a:xfrm>
            <a:off x="0" y="1400379"/>
            <a:ext cx="2782808"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43169" y="1642453"/>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Fragen?</a:t>
            </a:r>
          </a:p>
        </p:txBody>
      </p:sp>
    </p:spTree>
    <p:extLst>
      <p:ext uri="{BB962C8B-B14F-4D97-AF65-F5344CB8AC3E}">
        <p14:creationId xmlns:p14="http://schemas.microsoft.com/office/powerpoint/2010/main" val="120034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E1924B43-C0E8-D616-54E4-F70AE411B6C6}"/>
              </a:ext>
            </a:extLst>
          </p:cNvPr>
          <p:cNvPicPr>
            <a:picLocks noChangeAspect="1"/>
          </p:cNvPicPr>
          <p:nvPr/>
        </p:nvPicPr>
        <p:blipFill>
          <a:blip r:embed="rId2"/>
          <a:srcRect l="40509" r="-1" b="51404"/>
          <a:stretch>
            <a:fillRect/>
          </a:stretch>
        </p:blipFill>
        <p:spPr>
          <a:xfrm>
            <a:off x="0" y="1400379"/>
            <a:ext cx="4623964" cy="960857"/>
          </a:xfrm>
          <a:prstGeom prst="rect">
            <a:avLst/>
          </a:prstGeom>
        </p:spPr>
      </p:pic>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de-DE" b="1">
                <a:solidFill>
                  <a:schemeClr val="bg1"/>
                </a:solidFill>
                <a:latin typeface="Arial" panose="020B0604020202020204" pitchFamily="34" charset="0"/>
              </a:rPr>
              <a:t>   |   </a:t>
            </a:r>
            <a:r>
              <a:rPr lang="de-DE" b="1">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marL="0" indent="0">
              <a:buNone/>
            </a:pPr>
            <a:endParaRPr lang="pl-P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27A67ADB-F25A-4D80-AB74-8612478F66E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sp>
        <p:nvSpPr>
          <p:cNvPr id="4" name="Titel 1">
            <a:extLst>
              <a:ext uri="{FF2B5EF4-FFF2-40B4-BE49-F238E27FC236}">
                <a16:creationId xmlns:a16="http://schemas.microsoft.com/office/drawing/2014/main" id="{A8D58156-E9ED-0C3B-CF95-3179305E1409}"/>
              </a:ext>
            </a:extLst>
          </p:cNvPr>
          <p:cNvSpPr txBox="1">
            <a:spLocks/>
          </p:cNvSpPr>
          <p:nvPr/>
        </p:nvSpPr>
        <p:spPr>
          <a:xfrm>
            <a:off x="843169" y="1630264"/>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Brauchen Sie Hilfe?</a:t>
            </a: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2192373" y="2667002"/>
            <a:ext cx="7364627" cy="81911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ts val="2500"/>
              </a:lnSpc>
              <a:buClr>
                <a:srgbClr val="E30613"/>
              </a:buClr>
            </a:pPr>
            <a:r>
              <a:rPr lang="de-DE" sz="2000" b="0" dirty="0">
                <a:solidFill>
                  <a:schemeClr val="tx1"/>
                </a:solidFill>
                <a:latin typeface="Arial" panose="020B0604020202020204" pitchFamily="34" charset="0"/>
              </a:rPr>
              <a:t>Besprechen Sie dies mit Ihrem Vorgesetzten oder wenden Sie sich an den Präventionsbeauftragten.</a:t>
            </a: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635561"/>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50000"/>
              </a:lnSpc>
              <a:buClr>
                <a:srgbClr val="E30613"/>
              </a:buClr>
            </a:pPr>
            <a:r>
              <a:rPr lang="de-DE" sz="2000" b="0" dirty="0">
                <a:solidFill>
                  <a:schemeClr val="tx1"/>
                </a:solidFill>
                <a:latin typeface="Arial" panose="020B0604020202020204" pitchFamily="34" charset="0"/>
              </a:rPr>
              <a:t>Wenden Sie sich an einen Trainer von 5xbeter: </a:t>
            </a:r>
            <a:r>
              <a:rPr lang="de-DE" sz="2000" u="sng" dirty="0">
                <a:solidFill>
                  <a:schemeClr val="tx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defTabSz="360000">
              <a:lnSpc>
                <a:spcPct val="150000"/>
              </a:lnSpc>
              <a:buClr>
                <a:srgbClr val="E30613"/>
              </a:buClr>
            </a:pPr>
            <a:r>
              <a:rPr lang="de-DE" sz="2000" b="0" dirty="0">
                <a:solidFill>
                  <a:schemeClr val="tx1"/>
                </a:solidFill>
                <a:latin typeface="Arial" panose="020B0604020202020204" pitchFamily="34" charset="0"/>
              </a:rPr>
              <a:t>Oder rufen Sie die </a:t>
            </a:r>
            <a:r>
              <a:rPr lang="de-DE" sz="2000" dirty="0">
                <a:solidFill>
                  <a:srgbClr val="E30613"/>
                </a:solidFill>
                <a:latin typeface="Arial" panose="020B0604020202020204" pitchFamily="34" charset="0"/>
              </a:rPr>
              <a:t>KOSTENLOSE</a:t>
            </a:r>
            <a:r>
              <a:rPr lang="de-DE" sz="2000" dirty="0">
                <a:solidFill>
                  <a:schemeClr val="tx1"/>
                </a:solidFill>
                <a:latin typeface="Arial" panose="020B0604020202020204" pitchFamily="34" charset="0"/>
              </a:rPr>
              <a:t> Hotline </a:t>
            </a:r>
            <a:r>
              <a:rPr lang="de-DE" sz="2000" b="0" dirty="0">
                <a:solidFill>
                  <a:schemeClr val="tx1"/>
                </a:solidFill>
                <a:latin typeface="Arial" panose="020B0604020202020204" pitchFamily="34" charset="0"/>
              </a:rPr>
              <a:t>an:</a:t>
            </a:r>
            <a:r>
              <a:rPr lang="de-DE" sz="2000" dirty="0">
                <a:solidFill>
                  <a:schemeClr val="tx1"/>
                </a:solidFill>
                <a:latin typeface="Arial" panose="020B0604020202020204" pitchFamily="34" charset="0"/>
              </a:rPr>
              <a:t> 0800 – 55 55 005</a:t>
            </a:r>
          </a:p>
        </p:txBody>
      </p:sp>
    </p:spTree>
    <p:extLst>
      <p:ext uri="{BB962C8B-B14F-4D97-AF65-F5344CB8AC3E}">
        <p14:creationId xmlns:p14="http://schemas.microsoft.com/office/powerpoint/2010/main" val="249542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2608B04B-1ACC-2CB8-8912-083B596E9F13}"/>
              </a:ext>
            </a:extLst>
          </p:cNvPr>
          <p:cNvPicPr>
            <a:picLocks noChangeAspect="1"/>
          </p:cNvPicPr>
          <p:nvPr/>
        </p:nvPicPr>
        <p:blipFill>
          <a:blip r:embed="rId2"/>
          <a:srcRect l="11611" r="11611"/>
          <a:stretch/>
        </p:blipFill>
        <p:spPr>
          <a:xfrm>
            <a:off x="6803666" y="1767737"/>
            <a:ext cx="4540193" cy="3943252"/>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3"/>
          <a:srcRect l="71457" b="51404"/>
          <a:stretch/>
        </p:blipFill>
        <p:spPr>
          <a:xfrm>
            <a:off x="0" y="1444623"/>
            <a:ext cx="2480650"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687909"/>
            <a:ext cx="4758577" cy="649705"/>
          </a:xfrm>
        </p:spPr>
        <p:txBody>
          <a:bodyPr>
            <a:normAutofit/>
          </a:bodyPr>
          <a:lstStyle/>
          <a:p>
            <a:pPr algn="l"/>
            <a:r>
              <a:rPr lang="de-DE" sz="2800" dirty="0">
                <a:solidFill>
                  <a:schemeClr val="bg1"/>
                </a:solidFill>
                <a:latin typeface="Arial" panose="020B0604020202020204" pitchFamily="34" charset="0"/>
              </a:rPr>
              <a:t>Inhalt</a:t>
            </a: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5136202"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a:solidFill>
                  <a:schemeClr val="tx1"/>
                </a:solidFill>
                <a:latin typeface="Arial" panose="020B0604020202020204" pitchFamily="34" charset="0"/>
              </a:rPr>
              <a:t> Was ist ein Gefahrstoff? </a:t>
            </a: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092137"/>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a:solidFill>
                  <a:schemeClr val="tx1"/>
                </a:solidFill>
                <a:latin typeface="Arial" panose="020B0604020202020204" pitchFamily="34" charset="0"/>
              </a:rPr>
              <a:t> Woran erkennt man einen Gefahrstoff? </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Wie können Sie sich Gefahrstoffen aussetzen</a:t>
            </a:r>
            <a:br>
              <a:rPr lang="de-DE" sz="2000" b="0" dirty="0">
                <a:solidFill>
                  <a:schemeClr val="tx1"/>
                </a:solidFill>
                <a:latin typeface="Arial" panose="020B0604020202020204" pitchFamily="34" charset="0"/>
              </a:rPr>
            </a:br>
            <a:r>
              <a:rPr lang="de-DE" sz="2000" b="0" dirty="0">
                <a:solidFill>
                  <a:schemeClr val="tx1"/>
                </a:solidFill>
                <a:latin typeface="Arial" panose="020B0604020202020204" pitchFamily="34" charset="0"/>
              </a:rPr>
              <a:t>und welche Gefahren sind damit verbunden?</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407703"/>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Was sagt das niederländische Gesetz über Arbeitsbedingungen (</a:t>
            </a:r>
            <a:r>
              <a:rPr lang="de-DE" sz="2000" b="0" dirty="0" err="1">
                <a:solidFill>
                  <a:schemeClr val="tx1"/>
                </a:solidFill>
                <a:latin typeface="Arial" panose="020B0604020202020204" pitchFamily="34" charset="0"/>
              </a:rPr>
              <a:t>Arbowet</a:t>
            </a:r>
            <a:r>
              <a:rPr lang="de-DE" sz="2000" b="0" dirty="0">
                <a:solidFill>
                  <a:schemeClr val="tx1"/>
                </a:solidFill>
                <a:latin typeface="Arial" panose="020B0604020202020204" pitchFamily="34" charset="0"/>
              </a:rPr>
              <a:t>) dazu? </a:t>
            </a:r>
          </a:p>
        </p:txBody>
      </p:sp>
      <p:sp>
        <p:nvSpPr>
          <p:cNvPr id="10" name="Titel 1">
            <a:extLst>
              <a:ext uri="{FF2B5EF4-FFF2-40B4-BE49-F238E27FC236}">
                <a16:creationId xmlns:a16="http://schemas.microsoft.com/office/drawing/2014/main" id="{108EB5DD-FD12-CB43-A928-9A82007397AF}"/>
              </a:ext>
            </a:extLst>
          </p:cNvPr>
          <p:cNvSpPr txBox="1">
            <a:spLocks/>
          </p:cNvSpPr>
          <p:nvPr/>
        </p:nvSpPr>
        <p:spPr>
          <a:xfrm>
            <a:off x="848139" y="5233480"/>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Was können Sie selbst tun?</a:t>
            </a:r>
          </a:p>
        </p:txBody>
      </p:sp>
      <p:sp>
        <p:nvSpPr>
          <p:cNvPr id="11" name="Titel 1">
            <a:extLst>
              <a:ext uri="{FF2B5EF4-FFF2-40B4-BE49-F238E27FC236}">
                <a16:creationId xmlns:a16="http://schemas.microsoft.com/office/drawing/2014/main" id="{1EC84D6D-EDCF-4CBD-4FC9-C73F4A5987A4}"/>
              </a:ext>
            </a:extLst>
          </p:cNvPr>
          <p:cNvSpPr txBox="1">
            <a:spLocks/>
          </p:cNvSpPr>
          <p:nvPr/>
        </p:nvSpPr>
        <p:spPr>
          <a:xfrm>
            <a:off x="848139" y="572713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Fragen?</a:t>
            </a:r>
          </a:p>
        </p:txBody>
      </p:sp>
    </p:spTree>
    <p:extLst>
      <p:ext uri="{BB962C8B-B14F-4D97-AF65-F5344CB8AC3E}">
        <p14:creationId xmlns:p14="http://schemas.microsoft.com/office/powerpoint/2010/main" val="251505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pic>
        <p:nvPicPr>
          <p:cNvPr id="6" name="Afbeelding 5" descr="Afbeelding met schermopname, Rechthoek&#10;&#10;Automatisch gegenereerde beschrijving">
            <a:extLst>
              <a:ext uri="{FF2B5EF4-FFF2-40B4-BE49-F238E27FC236}">
                <a16:creationId xmlns:a16="http://schemas.microsoft.com/office/drawing/2014/main" id="{E2612E54-BF34-2E43-7FEA-631BF52A9219}"/>
              </a:ext>
            </a:extLst>
          </p:cNvPr>
          <p:cNvPicPr>
            <a:picLocks noChangeAspect="1"/>
          </p:cNvPicPr>
          <p:nvPr/>
        </p:nvPicPr>
        <p:blipFill>
          <a:blip r:embed="rId3"/>
          <a:srcRect l="37618" b="51404"/>
          <a:stretch>
            <a:fillRect/>
          </a:stretch>
        </p:blipFill>
        <p:spPr>
          <a:xfrm>
            <a:off x="0" y="1444623"/>
            <a:ext cx="5421558" cy="960857"/>
          </a:xfrm>
          <a:prstGeom prst="rect">
            <a:avLst/>
          </a:prstGeom>
        </p:spPr>
      </p:pic>
      <p:sp>
        <p:nvSpPr>
          <p:cNvPr id="2" name="Titel 1">
            <a:extLst>
              <a:ext uri="{FF2B5EF4-FFF2-40B4-BE49-F238E27FC236}">
                <a16:creationId xmlns:a16="http://schemas.microsoft.com/office/drawing/2014/main" id="{4DB19829-DA89-7867-41BA-89B0B68AEADA}"/>
              </a:ext>
            </a:extLst>
          </p:cNvPr>
          <p:cNvSpPr>
            <a:spLocks noGrp="1"/>
          </p:cNvSpPr>
          <p:nvPr>
            <p:ph type="ctrTitle"/>
          </p:nvPr>
        </p:nvSpPr>
        <p:spPr>
          <a:xfrm>
            <a:off x="848139" y="2652886"/>
            <a:ext cx="6924261" cy="3804061"/>
          </a:xfrm>
        </p:spPr>
        <p:txBody>
          <a:bodyPr>
            <a:noAutofit/>
          </a:bodyPr>
          <a:lstStyle/>
          <a:p>
            <a:pPr algn="l">
              <a:lnSpc>
                <a:spcPct val="100000"/>
              </a:lnSpc>
            </a:pPr>
            <a:r>
              <a:rPr lang="de-DE" sz="2000" b="0" dirty="0">
                <a:solidFill>
                  <a:schemeClr val="tx1"/>
                </a:solidFill>
                <a:effectLst/>
                <a:latin typeface="Arial" panose="020B0604020202020204" pitchFamily="34" charset="0"/>
              </a:rPr>
              <a:t>Gefahrstoffe sind Stoffe, die eine Gefahr für die Sicherheit und Gesundheit der Arbeitnehmer darstellen können.</a:t>
            </a:r>
            <a:br>
              <a:rPr lang="de-DE" dirty="0"/>
            </a:br>
            <a:br>
              <a:rPr lang="de-DE" dirty="0"/>
            </a:br>
            <a:r>
              <a:rPr lang="de-DE" sz="2000" b="0" dirty="0">
                <a:solidFill>
                  <a:schemeClr val="tx1"/>
                </a:solidFill>
                <a:effectLst/>
                <a:latin typeface="Arial" panose="020B0604020202020204" pitchFamily="34" charset="0"/>
              </a:rPr>
              <a:t>Diese Stoffe können in verpackten Produkten, wie z. B. Schmiermitteln, enthalten sein. Auch beim Betrieb können Gefahrstoffe freigesetzt werden.  Schweißrauch ist ein Beispiel dafür.</a:t>
            </a:r>
            <a:br>
              <a:rPr lang="de-DE" dirty="0"/>
            </a:br>
            <a:r>
              <a:rPr lang="de-DE" sz="2000" b="0" dirty="0">
                <a:solidFill>
                  <a:schemeClr val="tx1"/>
                </a:solidFill>
                <a:effectLst/>
                <a:latin typeface="Arial" panose="020B0604020202020204" pitchFamily="34" charset="0"/>
              </a:rPr>
              <a:t> </a:t>
            </a:r>
          </a:p>
        </p:txBody>
      </p:sp>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2ADB1FA-9361-AB94-3A92-9B3BCCFBB1F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5" name="Picture 2" descr="Thinner 1ltr">
            <a:extLst>
              <a:ext uri="{FF2B5EF4-FFF2-40B4-BE49-F238E27FC236}">
                <a16:creationId xmlns:a16="http://schemas.microsoft.com/office/drawing/2014/main" id="{5D174693-74DA-0A1D-F45C-E942C361C4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97" r="25895"/>
          <a:stretch/>
        </p:blipFill>
        <p:spPr bwMode="auto">
          <a:xfrm>
            <a:off x="8781032" y="1306136"/>
            <a:ext cx="2038206" cy="4528546"/>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31507"/>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Was ist ein Gefahrstoff?</a:t>
            </a: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1F6B-B068-E81B-2268-5F39098E85F1}"/>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8380A409-7A97-95B5-139C-8AC3ED72877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0AD3E41-7DD5-D5E9-1863-F9BD70C6330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44FFA183-B108-7B92-2E85-E7328495A5E3}"/>
              </a:ext>
            </a:extLst>
          </p:cNvPr>
          <p:cNvPicPr>
            <a:picLocks noChangeAspect="1"/>
          </p:cNvPicPr>
          <p:nvPr/>
        </p:nvPicPr>
        <p:blipFill>
          <a:blip r:embed="rId3"/>
          <a:srcRect l="2803" b="51404"/>
          <a:stretch>
            <a:fillRect/>
          </a:stretch>
        </p:blipFill>
        <p:spPr>
          <a:xfrm>
            <a:off x="0" y="1407753"/>
            <a:ext cx="7986503" cy="960857"/>
          </a:xfrm>
          <a:prstGeom prst="rect">
            <a:avLst/>
          </a:prstGeom>
        </p:spPr>
      </p:pic>
      <p:sp>
        <p:nvSpPr>
          <p:cNvPr id="13" name="Titel 1">
            <a:extLst>
              <a:ext uri="{FF2B5EF4-FFF2-40B4-BE49-F238E27FC236}">
                <a16:creationId xmlns:a16="http://schemas.microsoft.com/office/drawing/2014/main" id="{88C6D9FF-3E77-6785-3919-8D599AC03BAB}"/>
              </a:ext>
            </a:extLst>
          </p:cNvPr>
          <p:cNvSpPr txBox="1">
            <a:spLocks/>
          </p:cNvSpPr>
          <p:nvPr/>
        </p:nvSpPr>
        <p:spPr>
          <a:xfrm>
            <a:off x="848139" y="1643665"/>
            <a:ext cx="764670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Woran erkennt man einen Gefahrstoff?</a:t>
            </a:r>
          </a:p>
        </p:txBody>
      </p:sp>
      <p:pic>
        <p:nvPicPr>
          <p:cNvPr id="6" name="Afbeelding 7">
            <a:extLst>
              <a:ext uri="{FF2B5EF4-FFF2-40B4-BE49-F238E27FC236}">
                <a16:creationId xmlns:a16="http://schemas.microsoft.com/office/drawing/2014/main" id="{B95E3A0D-B8BF-8C62-2EC9-1FA418802F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4845" y="1900259"/>
            <a:ext cx="2849016" cy="380033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9" name="Titel 1">
            <a:extLst>
              <a:ext uri="{FF2B5EF4-FFF2-40B4-BE49-F238E27FC236}">
                <a16:creationId xmlns:a16="http://schemas.microsoft.com/office/drawing/2014/main" id="{B6BC15FD-B9D0-06EB-4BA6-B8870297162F}"/>
              </a:ext>
            </a:extLst>
          </p:cNvPr>
          <p:cNvSpPr txBox="1">
            <a:spLocks/>
          </p:cNvSpPr>
          <p:nvPr/>
        </p:nvSpPr>
        <p:spPr>
          <a:xfrm>
            <a:off x="848139" y="2637373"/>
            <a:ext cx="7307320"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dirty="0">
                <a:solidFill>
                  <a:schemeClr val="tx1"/>
                </a:solidFill>
                <a:latin typeface="Arial" panose="020B0604020202020204" pitchFamily="34" charset="0"/>
              </a:rPr>
              <a:t>Gefahrstoffe können anhand von Etiketten identifiziert werden.</a:t>
            </a:r>
          </a:p>
        </p:txBody>
      </p:sp>
      <p:sp>
        <p:nvSpPr>
          <p:cNvPr id="10" name="Titel 1">
            <a:extLst>
              <a:ext uri="{FF2B5EF4-FFF2-40B4-BE49-F238E27FC236}">
                <a16:creationId xmlns:a16="http://schemas.microsoft.com/office/drawing/2014/main" id="{31E4672F-3EFD-2387-8976-61672EC4F92A}"/>
              </a:ext>
            </a:extLst>
          </p:cNvPr>
          <p:cNvSpPr txBox="1">
            <a:spLocks/>
          </p:cNvSpPr>
          <p:nvPr/>
        </p:nvSpPr>
        <p:spPr>
          <a:xfrm>
            <a:off x="848139" y="3238952"/>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Gefahrensymbole</a:t>
            </a:r>
          </a:p>
        </p:txBody>
      </p:sp>
      <p:sp>
        <p:nvSpPr>
          <p:cNvPr id="11" name="Titel 1">
            <a:extLst>
              <a:ext uri="{FF2B5EF4-FFF2-40B4-BE49-F238E27FC236}">
                <a16:creationId xmlns:a16="http://schemas.microsoft.com/office/drawing/2014/main" id="{BA79D2D2-F801-8B71-E967-39E6C5BE760B}"/>
              </a:ext>
            </a:extLst>
          </p:cNvPr>
          <p:cNvSpPr txBox="1">
            <a:spLocks/>
          </p:cNvSpPr>
          <p:nvPr/>
        </p:nvSpPr>
        <p:spPr>
          <a:xfrm>
            <a:off x="848139" y="3800425"/>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H-Sätze zu Gefahrenhinweisen</a:t>
            </a:r>
          </a:p>
        </p:txBody>
      </p:sp>
      <p:sp>
        <p:nvSpPr>
          <p:cNvPr id="14" name="Titel 1">
            <a:extLst>
              <a:ext uri="{FF2B5EF4-FFF2-40B4-BE49-F238E27FC236}">
                <a16:creationId xmlns:a16="http://schemas.microsoft.com/office/drawing/2014/main" id="{B482A557-EBF9-CCD2-70CD-FA51CDA8D710}"/>
              </a:ext>
            </a:extLst>
          </p:cNvPr>
          <p:cNvSpPr txBox="1">
            <a:spLocks/>
          </p:cNvSpPr>
          <p:nvPr/>
        </p:nvSpPr>
        <p:spPr>
          <a:xfrm>
            <a:off x="848139" y="4402004"/>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P-Sätze zu Sicherheitshinweisen</a:t>
            </a:r>
          </a:p>
        </p:txBody>
      </p:sp>
    </p:spTree>
    <p:extLst>
      <p:ext uri="{BB962C8B-B14F-4D97-AF65-F5344CB8AC3E}">
        <p14:creationId xmlns:p14="http://schemas.microsoft.com/office/powerpoint/2010/main" val="13731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grpId="0" nodeType="afterEffect">
                                  <p:stCondLst>
                                    <p:cond delay="200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5EB5-384C-6D6A-9F30-C0379465549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9FFAC88-3DB3-2230-1542-65FE6A87448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635959E4-DC31-C4C1-34EF-BEDA2BDA420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29E497E5-2E9D-F4E1-932B-7593D6C01B3B}"/>
              </a:ext>
            </a:extLst>
          </p:cNvPr>
          <p:cNvPicPr>
            <a:picLocks noChangeAspect="1"/>
          </p:cNvPicPr>
          <p:nvPr/>
        </p:nvPicPr>
        <p:blipFill>
          <a:blip r:embed="rId3"/>
          <a:srcRect l="43276" t="52908" b="-1504"/>
          <a:stretch>
            <a:fillRect/>
          </a:stretch>
        </p:blipFill>
        <p:spPr>
          <a:xfrm>
            <a:off x="0" y="1365873"/>
            <a:ext cx="4408741" cy="960857"/>
          </a:xfrm>
          <a:prstGeom prst="rect">
            <a:avLst/>
          </a:prstGeom>
        </p:spPr>
      </p:pic>
      <p:sp>
        <p:nvSpPr>
          <p:cNvPr id="13" name="Titel 1">
            <a:extLst>
              <a:ext uri="{FF2B5EF4-FFF2-40B4-BE49-F238E27FC236}">
                <a16:creationId xmlns:a16="http://schemas.microsoft.com/office/drawing/2014/main" id="{C448E2D8-E19D-1055-29E1-A053B5AF1ADD}"/>
              </a:ext>
            </a:extLst>
          </p:cNvPr>
          <p:cNvSpPr txBox="1">
            <a:spLocks/>
          </p:cNvSpPr>
          <p:nvPr/>
        </p:nvSpPr>
        <p:spPr>
          <a:xfrm>
            <a:off x="848139" y="163130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Gefahrensymbole:</a:t>
            </a:r>
          </a:p>
        </p:txBody>
      </p:sp>
      <p:pic>
        <p:nvPicPr>
          <p:cNvPr id="7" name="Afbeelding 4">
            <a:extLst>
              <a:ext uri="{FF2B5EF4-FFF2-40B4-BE49-F238E27FC236}">
                <a16:creationId xmlns:a16="http://schemas.microsoft.com/office/drawing/2014/main" id="{E3672935-6E43-3BDA-AB1D-1A62D7C80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7977" y="2505571"/>
            <a:ext cx="644129" cy="64412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8" name="Afbeelding 5">
            <a:extLst>
              <a:ext uri="{FF2B5EF4-FFF2-40B4-BE49-F238E27FC236}">
                <a16:creationId xmlns:a16="http://schemas.microsoft.com/office/drawing/2014/main" id="{A10357B3-522E-C122-A9EE-6BF286BA5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977" y="3203122"/>
            <a:ext cx="642938" cy="64293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15" name="Afbeelding 6">
            <a:extLst>
              <a:ext uri="{FF2B5EF4-FFF2-40B4-BE49-F238E27FC236}">
                <a16:creationId xmlns:a16="http://schemas.microsoft.com/office/drawing/2014/main" id="{90C2F1F8-3C8C-4BA5-FFE4-365AC4D7A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976" y="3992510"/>
            <a:ext cx="644129" cy="64412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16" name="Afbeelding 7">
            <a:extLst>
              <a:ext uri="{FF2B5EF4-FFF2-40B4-BE49-F238E27FC236}">
                <a16:creationId xmlns:a16="http://schemas.microsoft.com/office/drawing/2014/main" id="{7EA3C8EC-5166-06B8-8635-C2496CDE8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7976" y="4748149"/>
            <a:ext cx="644129" cy="64293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17" name="Afbeelding 8">
            <a:extLst>
              <a:ext uri="{FF2B5EF4-FFF2-40B4-BE49-F238E27FC236}">
                <a16:creationId xmlns:a16="http://schemas.microsoft.com/office/drawing/2014/main" id="{CDA1403A-B733-3D8E-E0F4-A2DE84366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8212" y="2508987"/>
            <a:ext cx="644129" cy="64412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18" name="Afbeelding 9">
            <a:extLst>
              <a:ext uri="{FF2B5EF4-FFF2-40B4-BE49-F238E27FC236}">
                <a16:creationId xmlns:a16="http://schemas.microsoft.com/office/drawing/2014/main" id="{63F1AC26-C49D-95D0-2819-D70E1E3E33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8212" y="3203122"/>
            <a:ext cx="644129" cy="64531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19" name="Afbeelding 10">
            <a:extLst>
              <a:ext uri="{FF2B5EF4-FFF2-40B4-BE49-F238E27FC236}">
                <a16:creationId xmlns:a16="http://schemas.microsoft.com/office/drawing/2014/main" id="{EFE5217A-D304-3030-E2CE-DFB9D18750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8212" y="3896065"/>
            <a:ext cx="644129" cy="64412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20" name="Afbeelding 11">
            <a:extLst>
              <a:ext uri="{FF2B5EF4-FFF2-40B4-BE49-F238E27FC236}">
                <a16:creationId xmlns:a16="http://schemas.microsoft.com/office/drawing/2014/main" id="{5330EAF7-4B2D-4BE2-B0EA-0FBF793FA9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8212" y="4590199"/>
            <a:ext cx="644129" cy="64293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21" name="Afbeelding 12">
            <a:extLst>
              <a:ext uri="{FF2B5EF4-FFF2-40B4-BE49-F238E27FC236}">
                <a16:creationId xmlns:a16="http://schemas.microsoft.com/office/drawing/2014/main" id="{CF2F3DA9-EA19-CAB2-970C-2E63F1A516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8212" y="5349121"/>
            <a:ext cx="644129" cy="64412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24" name="Titel 1">
            <a:extLst>
              <a:ext uri="{FF2B5EF4-FFF2-40B4-BE49-F238E27FC236}">
                <a16:creationId xmlns:a16="http://schemas.microsoft.com/office/drawing/2014/main" id="{23FD5D83-D429-7BAB-AB32-1AA1058C2CD2}"/>
              </a:ext>
            </a:extLst>
          </p:cNvPr>
          <p:cNvSpPr txBox="1">
            <a:spLocks/>
          </p:cNvSpPr>
          <p:nvPr/>
        </p:nvSpPr>
        <p:spPr>
          <a:xfrm>
            <a:off x="2146449" y="2602473"/>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Explosive Stoffe</a:t>
            </a:r>
          </a:p>
        </p:txBody>
      </p:sp>
      <p:sp>
        <p:nvSpPr>
          <p:cNvPr id="25" name="Titel 1">
            <a:extLst>
              <a:ext uri="{FF2B5EF4-FFF2-40B4-BE49-F238E27FC236}">
                <a16:creationId xmlns:a16="http://schemas.microsoft.com/office/drawing/2014/main" id="{8C8E99BA-1BCC-4ECF-CD9A-13D48CFF21FF}"/>
              </a:ext>
            </a:extLst>
          </p:cNvPr>
          <p:cNvSpPr txBox="1">
            <a:spLocks/>
          </p:cNvSpPr>
          <p:nvPr/>
        </p:nvSpPr>
        <p:spPr>
          <a:xfrm>
            <a:off x="2146449" y="3363309"/>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Entzündliche Stoffe</a:t>
            </a:r>
          </a:p>
        </p:txBody>
      </p:sp>
      <p:sp>
        <p:nvSpPr>
          <p:cNvPr id="26" name="Titel 1">
            <a:extLst>
              <a:ext uri="{FF2B5EF4-FFF2-40B4-BE49-F238E27FC236}">
                <a16:creationId xmlns:a16="http://schemas.microsoft.com/office/drawing/2014/main" id="{3D6EC108-6A65-7464-EC0E-FF25B2F8E6C1}"/>
              </a:ext>
            </a:extLst>
          </p:cNvPr>
          <p:cNvSpPr txBox="1">
            <a:spLocks/>
          </p:cNvSpPr>
          <p:nvPr/>
        </p:nvSpPr>
        <p:spPr>
          <a:xfrm>
            <a:off x="2146449" y="4152067"/>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Brandfördernde Stoffe</a:t>
            </a:r>
          </a:p>
        </p:txBody>
      </p:sp>
      <p:sp>
        <p:nvSpPr>
          <p:cNvPr id="27" name="Titel 1">
            <a:extLst>
              <a:ext uri="{FF2B5EF4-FFF2-40B4-BE49-F238E27FC236}">
                <a16:creationId xmlns:a16="http://schemas.microsoft.com/office/drawing/2014/main" id="{DDA34FAE-1742-120B-295A-C165FAFAAC67}"/>
              </a:ext>
            </a:extLst>
          </p:cNvPr>
          <p:cNvSpPr txBox="1">
            <a:spLocks/>
          </p:cNvSpPr>
          <p:nvPr/>
        </p:nvSpPr>
        <p:spPr>
          <a:xfrm>
            <a:off x="2146449" y="4905924"/>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Unter Druck stehende Gase</a:t>
            </a:r>
          </a:p>
        </p:txBody>
      </p:sp>
      <p:sp>
        <p:nvSpPr>
          <p:cNvPr id="28" name="Titel 1">
            <a:extLst>
              <a:ext uri="{FF2B5EF4-FFF2-40B4-BE49-F238E27FC236}">
                <a16:creationId xmlns:a16="http://schemas.microsoft.com/office/drawing/2014/main" id="{7DC1034A-3935-F902-6158-FBB67B79D1FE}"/>
              </a:ext>
            </a:extLst>
          </p:cNvPr>
          <p:cNvSpPr txBox="1">
            <a:spLocks/>
          </p:cNvSpPr>
          <p:nvPr/>
        </p:nvSpPr>
        <p:spPr>
          <a:xfrm>
            <a:off x="7118475" y="2602473"/>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Ätzende Stoffe</a:t>
            </a:r>
          </a:p>
        </p:txBody>
      </p:sp>
      <p:sp>
        <p:nvSpPr>
          <p:cNvPr id="29" name="Titel 1">
            <a:extLst>
              <a:ext uri="{FF2B5EF4-FFF2-40B4-BE49-F238E27FC236}">
                <a16:creationId xmlns:a16="http://schemas.microsoft.com/office/drawing/2014/main" id="{4DC0B44D-8C8D-E6F1-62E1-CD32CD58A145}"/>
              </a:ext>
            </a:extLst>
          </p:cNvPr>
          <p:cNvSpPr txBox="1">
            <a:spLocks/>
          </p:cNvSpPr>
          <p:nvPr/>
        </p:nvSpPr>
        <p:spPr>
          <a:xfrm>
            <a:off x="7118475" y="3335389"/>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Giftige Stoffe</a:t>
            </a:r>
          </a:p>
        </p:txBody>
      </p:sp>
      <p:sp>
        <p:nvSpPr>
          <p:cNvPr id="30" name="Titel 1">
            <a:extLst>
              <a:ext uri="{FF2B5EF4-FFF2-40B4-BE49-F238E27FC236}">
                <a16:creationId xmlns:a16="http://schemas.microsoft.com/office/drawing/2014/main" id="{CC161FE4-DDD1-E40C-7153-82C284AA93DA}"/>
              </a:ext>
            </a:extLst>
          </p:cNvPr>
          <p:cNvSpPr txBox="1">
            <a:spLocks/>
          </p:cNvSpPr>
          <p:nvPr/>
        </p:nvSpPr>
        <p:spPr>
          <a:xfrm>
            <a:off x="7118474" y="3843291"/>
            <a:ext cx="476174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20000"/>
              </a:lnSpc>
              <a:buClr>
                <a:srgbClr val="E30613"/>
              </a:buClr>
            </a:pPr>
            <a:r>
              <a:rPr lang="de-DE" sz="1900" b="0">
                <a:solidFill>
                  <a:schemeClr val="tx1"/>
                </a:solidFill>
                <a:latin typeface="Arial" panose="020B0604020202020204" pitchFamily="34" charset="0"/>
              </a:rPr>
              <a:t>Reizende, sensibilisierende, schädliche Stoffe</a:t>
            </a:r>
          </a:p>
        </p:txBody>
      </p:sp>
      <p:sp>
        <p:nvSpPr>
          <p:cNvPr id="31" name="Titel 1">
            <a:extLst>
              <a:ext uri="{FF2B5EF4-FFF2-40B4-BE49-F238E27FC236}">
                <a16:creationId xmlns:a16="http://schemas.microsoft.com/office/drawing/2014/main" id="{E15BD44C-848F-EA3B-AD49-21F03F0B8BFB}"/>
              </a:ext>
            </a:extLst>
          </p:cNvPr>
          <p:cNvSpPr txBox="1">
            <a:spLocks/>
          </p:cNvSpPr>
          <p:nvPr/>
        </p:nvSpPr>
        <p:spPr>
          <a:xfrm>
            <a:off x="7118475" y="4641645"/>
            <a:ext cx="4908328"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00000"/>
              </a:lnSpc>
              <a:buClr>
                <a:srgbClr val="E30613"/>
              </a:buClr>
            </a:pPr>
            <a:r>
              <a:rPr lang="de-DE" sz="1900" b="0">
                <a:solidFill>
                  <a:schemeClr val="tx1"/>
                </a:solidFill>
                <a:latin typeface="Arial" panose="020B0604020202020204" pitchFamily="34" charset="0"/>
              </a:rPr>
              <a:t>Gesundheitsschädlich bei längerer Exposition</a:t>
            </a:r>
          </a:p>
        </p:txBody>
      </p:sp>
      <p:sp>
        <p:nvSpPr>
          <p:cNvPr id="32" name="Titel 1">
            <a:extLst>
              <a:ext uri="{FF2B5EF4-FFF2-40B4-BE49-F238E27FC236}">
                <a16:creationId xmlns:a16="http://schemas.microsoft.com/office/drawing/2014/main" id="{DA3BA944-8D11-6852-1172-6A20B3323936}"/>
              </a:ext>
            </a:extLst>
          </p:cNvPr>
          <p:cNvSpPr txBox="1">
            <a:spLocks/>
          </p:cNvSpPr>
          <p:nvPr/>
        </p:nvSpPr>
        <p:spPr>
          <a:xfrm>
            <a:off x="7118475" y="5341741"/>
            <a:ext cx="4454618"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20000"/>
              </a:lnSpc>
              <a:buClr>
                <a:srgbClr val="E30613"/>
              </a:buClr>
            </a:pPr>
            <a:r>
              <a:rPr lang="de-DE" sz="1900" b="0">
                <a:solidFill>
                  <a:schemeClr val="tx1"/>
                </a:solidFill>
                <a:latin typeface="Arial" panose="020B0604020202020204" pitchFamily="34" charset="0"/>
              </a:rPr>
              <a:t>Umweltgefährlicher Stoff</a:t>
            </a:r>
          </a:p>
        </p:txBody>
      </p:sp>
      <p:sp>
        <p:nvSpPr>
          <p:cNvPr id="33" name="Rechthoek 32">
            <a:extLst>
              <a:ext uri="{FF2B5EF4-FFF2-40B4-BE49-F238E27FC236}">
                <a16:creationId xmlns:a16="http://schemas.microsoft.com/office/drawing/2014/main" id="{F7C51775-7E35-BD46-FA25-D66B96438688}"/>
              </a:ext>
            </a:extLst>
          </p:cNvPr>
          <p:cNvSpPr/>
          <p:nvPr/>
        </p:nvSpPr>
        <p:spPr>
          <a:xfrm>
            <a:off x="6110705" y="2462995"/>
            <a:ext cx="759142" cy="2809692"/>
          </a:xfrm>
          <a:prstGeom prst="rect">
            <a:avLst/>
          </a:prstGeom>
          <a:noFill/>
          <a:ln w="19050">
            <a:solidFill>
              <a:srgbClr val="FFCD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4821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4A9E-09CB-99F8-17A7-5CD87ED006FE}"/>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08EB6E65-ADAE-50B2-3CE2-C5FFA0D9A31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43D37C41-0996-603A-7652-8BAD8367D98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9C621892-D8B3-3680-DC8F-4EB86FF90D71}"/>
              </a:ext>
            </a:extLst>
          </p:cNvPr>
          <p:cNvPicPr>
            <a:picLocks noChangeAspect="1"/>
          </p:cNvPicPr>
          <p:nvPr/>
        </p:nvPicPr>
        <p:blipFill>
          <a:blip r:embed="rId2"/>
          <a:srcRect l="6486" t="52760" b="-1356"/>
          <a:stretch>
            <a:fillRect/>
          </a:stretch>
        </p:blipFill>
        <p:spPr>
          <a:xfrm>
            <a:off x="1606378" y="1393793"/>
            <a:ext cx="7268189" cy="960857"/>
          </a:xfrm>
          <a:prstGeom prst="rect">
            <a:avLst/>
          </a:prstGeom>
        </p:spPr>
      </p:pic>
      <p:sp>
        <p:nvSpPr>
          <p:cNvPr id="9" name="Titel 1">
            <a:extLst>
              <a:ext uri="{FF2B5EF4-FFF2-40B4-BE49-F238E27FC236}">
                <a16:creationId xmlns:a16="http://schemas.microsoft.com/office/drawing/2014/main" id="{9690C528-68D5-9CCB-BEFF-DB8BB0CB4C35}"/>
              </a:ext>
            </a:extLst>
          </p:cNvPr>
          <p:cNvSpPr txBox="1">
            <a:spLocks/>
          </p:cNvSpPr>
          <p:nvPr/>
        </p:nvSpPr>
        <p:spPr>
          <a:xfrm>
            <a:off x="848139" y="2637373"/>
            <a:ext cx="757916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dirty="0">
                <a:solidFill>
                  <a:schemeClr val="tx1"/>
                </a:solidFill>
                <a:latin typeface="Arial" panose="020B0604020202020204" pitchFamily="34" charset="0"/>
              </a:rPr>
              <a:t>Während der Arbeit können Gefahrstoffe freigesetzt werden:</a:t>
            </a:r>
          </a:p>
        </p:txBody>
      </p:sp>
      <p:sp>
        <p:nvSpPr>
          <p:cNvPr id="10" name="Titel 1">
            <a:extLst>
              <a:ext uri="{FF2B5EF4-FFF2-40B4-BE49-F238E27FC236}">
                <a16:creationId xmlns:a16="http://schemas.microsoft.com/office/drawing/2014/main" id="{AEF71E90-554F-8272-2343-161AAFCCF0F6}"/>
              </a:ext>
            </a:extLst>
          </p:cNvPr>
          <p:cNvSpPr txBox="1">
            <a:spLocks/>
          </p:cNvSpPr>
          <p:nvPr/>
        </p:nvSpPr>
        <p:spPr>
          <a:xfrm>
            <a:off x="848139" y="3238952"/>
            <a:ext cx="524786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Holz: Schleifen, Fräsen, Bohren</a:t>
            </a:r>
          </a:p>
        </p:txBody>
      </p:sp>
      <p:sp>
        <p:nvSpPr>
          <p:cNvPr id="11" name="Titel 1">
            <a:extLst>
              <a:ext uri="{FF2B5EF4-FFF2-40B4-BE49-F238E27FC236}">
                <a16:creationId xmlns:a16="http://schemas.microsoft.com/office/drawing/2014/main" id="{6FE530AC-E8FC-60A6-CC3B-FCE9511B1EF3}"/>
              </a:ext>
            </a:extLst>
          </p:cNvPr>
          <p:cNvSpPr txBox="1">
            <a:spLocks/>
          </p:cNvSpPr>
          <p:nvPr/>
        </p:nvSpPr>
        <p:spPr>
          <a:xfrm>
            <a:off x="848139" y="3800425"/>
            <a:ext cx="524786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dirty="0">
                <a:solidFill>
                  <a:schemeClr val="tx1"/>
                </a:solidFill>
                <a:latin typeface="Arial" panose="020B0604020202020204" pitchFamily="34" charset="0"/>
              </a:rPr>
              <a:t>Stein/Beton: Bohren, Schleifen usw.</a:t>
            </a:r>
          </a:p>
        </p:txBody>
      </p:sp>
      <p:sp>
        <p:nvSpPr>
          <p:cNvPr id="14" name="Titel 1">
            <a:extLst>
              <a:ext uri="{FF2B5EF4-FFF2-40B4-BE49-F238E27FC236}">
                <a16:creationId xmlns:a16="http://schemas.microsoft.com/office/drawing/2014/main" id="{D0E7026D-6E37-DF61-6CE3-5A0C866880F9}"/>
              </a:ext>
            </a:extLst>
          </p:cNvPr>
          <p:cNvSpPr txBox="1">
            <a:spLocks/>
          </p:cNvSpPr>
          <p:nvPr/>
        </p:nvSpPr>
        <p:spPr>
          <a:xfrm>
            <a:off x="848139" y="4402004"/>
            <a:ext cx="5247861" cy="7493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Diesel: Verbrennung im Motor (Emissionen von Dieselmotoren)</a:t>
            </a:r>
          </a:p>
        </p:txBody>
      </p:sp>
      <p:sp>
        <p:nvSpPr>
          <p:cNvPr id="2" name="Titel 1">
            <a:extLst>
              <a:ext uri="{FF2B5EF4-FFF2-40B4-BE49-F238E27FC236}">
                <a16:creationId xmlns:a16="http://schemas.microsoft.com/office/drawing/2014/main" id="{32F47CDA-76B4-41A9-7E86-1157B60333E2}"/>
              </a:ext>
            </a:extLst>
          </p:cNvPr>
          <p:cNvSpPr txBox="1">
            <a:spLocks/>
          </p:cNvSpPr>
          <p:nvPr/>
        </p:nvSpPr>
        <p:spPr>
          <a:xfrm>
            <a:off x="848139" y="5162841"/>
            <a:ext cx="5247861" cy="4565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de-DE" sz="2000" b="0">
                <a:solidFill>
                  <a:schemeClr val="tx1"/>
                </a:solidFill>
                <a:latin typeface="Arial" panose="020B0604020202020204" pitchFamily="34" charset="0"/>
              </a:rPr>
              <a:t>Schweißen</a:t>
            </a:r>
          </a:p>
        </p:txBody>
      </p:sp>
      <p:sp>
        <p:nvSpPr>
          <p:cNvPr id="5" name="Titel 1">
            <a:extLst>
              <a:ext uri="{FF2B5EF4-FFF2-40B4-BE49-F238E27FC236}">
                <a16:creationId xmlns:a16="http://schemas.microsoft.com/office/drawing/2014/main" id="{A079D345-B3EF-AB42-8C3A-42A787479AB8}"/>
              </a:ext>
            </a:extLst>
          </p:cNvPr>
          <p:cNvSpPr txBox="1">
            <a:spLocks/>
          </p:cNvSpPr>
          <p:nvPr/>
        </p:nvSpPr>
        <p:spPr>
          <a:xfrm>
            <a:off x="6104194" y="3238952"/>
            <a:ext cx="1936943"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&gt; Holzstaub</a:t>
            </a:r>
          </a:p>
        </p:txBody>
      </p:sp>
      <p:sp>
        <p:nvSpPr>
          <p:cNvPr id="7" name="Titel 1">
            <a:extLst>
              <a:ext uri="{FF2B5EF4-FFF2-40B4-BE49-F238E27FC236}">
                <a16:creationId xmlns:a16="http://schemas.microsoft.com/office/drawing/2014/main" id="{59CA2671-33B7-6303-8AA3-E35E1E44D045}"/>
              </a:ext>
            </a:extLst>
          </p:cNvPr>
          <p:cNvSpPr txBox="1">
            <a:spLocks/>
          </p:cNvSpPr>
          <p:nvPr/>
        </p:nvSpPr>
        <p:spPr>
          <a:xfrm>
            <a:off x="6104194" y="3800425"/>
            <a:ext cx="1936943"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&gt; Quarzstaub</a:t>
            </a:r>
          </a:p>
        </p:txBody>
      </p:sp>
      <p:sp>
        <p:nvSpPr>
          <p:cNvPr id="8" name="Titel 1">
            <a:extLst>
              <a:ext uri="{FF2B5EF4-FFF2-40B4-BE49-F238E27FC236}">
                <a16:creationId xmlns:a16="http://schemas.microsoft.com/office/drawing/2014/main" id="{EDCD1588-3B42-6F54-4F9F-AD8F25BD951D}"/>
              </a:ext>
            </a:extLst>
          </p:cNvPr>
          <p:cNvSpPr txBox="1">
            <a:spLocks/>
          </p:cNvSpPr>
          <p:nvPr/>
        </p:nvSpPr>
        <p:spPr>
          <a:xfrm>
            <a:off x="6104194" y="4402004"/>
            <a:ext cx="1936943" cy="7493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&gt; DME</a:t>
            </a:r>
          </a:p>
        </p:txBody>
      </p:sp>
      <p:sp>
        <p:nvSpPr>
          <p:cNvPr id="15" name="Titel 1">
            <a:extLst>
              <a:ext uri="{FF2B5EF4-FFF2-40B4-BE49-F238E27FC236}">
                <a16:creationId xmlns:a16="http://schemas.microsoft.com/office/drawing/2014/main" id="{27AC935D-0BF8-3FF9-B34F-C9BAAF9B6A13}"/>
              </a:ext>
            </a:extLst>
          </p:cNvPr>
          <p:cNvSpPr txBox="1">
            <a:spLocks/>
          </p:cNvSpPr>
          <p:nvPr/>
        </p:nvSpPr>
        <p:spPr>
          <a:xfrm>
            <a:off x="6104194" y="5162841"/>
            <a:ext cx="2538347" cy="4565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dirty="0">
                <a:solidFill>
                  <a:schemeClr val="tx1"/>
                </a:solidFill>
                <a:latin typeface="Arial" panose="020B0604020202020204" pitchFamily="34" charset="0"/>
              </a:rPr>
              <a:t>&gt; Schweißrauch</a:t>
            </a:r>
          </a:p>
        </p:txBody>
      </p:sp>
      <p:pic>
        <p:nvPicPr>
          <p:cNvPr id="6" name="Afbeelding 5" descr="Afbeelding met schermopname, Rechthoek&#10;&#10;Automatisch gegenereerde beschrijving">
            <a:extLst>
              <a:ext uri="{FF2B5EF4-FFF2-40B4-BE49-F238E27FC236}">
                <a16:creationId xmlns:a16="http://schemas.microsoft.com/office/drawing/2014/main" id="{042C68A3-5228-F092-A0B9-56AAAA9300A6}"/>
              </a:ext>
            </a:extLst>
          </p:cNvPr>
          <p:cNvPicPr>
            <a:picLocks noChangeAspect="1"/>
          </p:cNvPicPr>
          <p:nvPr/>
        </p:nvPicPr>
        <p:blipFill>
          <a:blip r:embed="rId2"/>
          <a:srcRect l="6486" t="52760" b="-1356"/>
          <a:stretch>
            <a:fillRect/>
          </a:stretch>
        </p:blipFill>
        <p:spPr>
          <a:xfrm>
            <a:off x="-24714" y="1393793"/>
            <a:ext cx="7268189" cy="960857"/>
          </a:xfrm>
          <a:prstGeom prst="rect">
            <a:avLst/>
          </a:prstGeom>
        </p:spPr>
      </p:pic>
      <p:pic>
        <p:nvPicPr>
          <p:cNvPr id="16" name="Picture 2" descr="Blootstelling aan lasrook hangt niet alleen af van lasrookafzuiging">
            <a:extLst>
              <a:ext uri="{FF2B5EF4-FFF2-40B4-BE49-F238E27FC236}">
                <a16:creationId xmlns:a16="http://schemas.microsoft.com/office/drawing/2014/main" id="{0830F2CD-C043-C8FB-D6FC-AF52E82EAD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5" r="6380"/>
          <a:stretch/>
        </p:blipFill>
        <p:spPr bwMode="auto">
          <a:xfrm>
            <a:off x="8642542" y="2801327"/>
            <a:ext cx="2701319" cy="2885383"/>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a:extLst>
              <a:ext uri="{FF2B5EF4-FFF2-40B4-BE49-F238E27FC236}">
                <a16:creationId xmlns:a16="http://schemas.microsoft.com/office/drawing/2014/main" id="{31A26FF3-8EEF-91AD-5C41-D1AE390EA59F}"/>
              </a:ext>
            </a:extLst>
          </p:cNvPr>
          <p:cNvSpPr txBox="1">
            <a:spLocks/>
          </p:cNvSpPr>
          <p:nvPr/>
        </p:nvSpPr>
        <p:spPr>
          <a:xfrm>
            <a:off x="848139" y="1649319"/>
            <a:ext cx="934618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Während der Arbeit freigesetzte Gefahrstoffe</a:t>
            </a:r>
          </a:p>
        </p:txBody>
      </p:sp>
    </p:spTree>
    <p:extLst>
      <p:ext uri="{BB962C8B-B14F-4D97-AF65-F5344CB8AC3E}">
        <p14:creationId xmlns:p14="http://schemas.microsoft.com/office/powerpoint/2010/main" val="397858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2" grpId="0"/>
      <p:bldP spid="5" grpId="0"/>
      <p:bldP spid="7" grpId="0"/>
      <p:bldP spid="8"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3DAF520-FEDA-DA6B-00F8-1A918D2F820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6B0B6EF2-7512-D001-CEE1-20065BD7B368}"/>
              </a:ext>
            </a:extLst>
          </p:cNvPr>
          <p:cNvPicPr>
            <a:picLocks noChangeAspect="1"/>
          </p:cNvPicPr>
          <p:nvPr/>
        </p:nvPicPr>
        <p:blipFill>
          <a:blip r:embed="rId2"/>
          <a:srcRect l="5971" r="-1" b="51404"/>
          <a:stretch>
            <a:fillRect/>
          </a:stretch>
        </p:blipFill>
        <p:spPr>
          <a:xfrm>
            <a:off x="0" y="1419830"/>
            <a:ext cx="7530691" cy="960857"/>
          </a:xfrm>
          <a:prstGeom prst="rect">
            <a:avLst/>
          </a:prstGeom>
        </p:spPr>
      </p:pic>
      <p:sp>
        <p:nvSpPr>
          <p:cNvPr id="13" name="Titel 1">
            <a:extLst>
              <a:ext uri="{FF2B5EF4-FFF2-40B4-BE49-F238E27FC236}">
                <a16:creationId xmlns:a16="http://schemas.microsoft.com/office/drawing/2014/main" id="{D6FF8EB7-FABB-F789-C0F8-E0C5AFC406E6}"/>
              </a:ext>
            </a:extLst>
          </p:cNvPr>
          <p:cNvSpPr txBox="1">
            <a:spLocks/>
          </p:cNvSpPr>
          <p:nvPr/>
        </p:nvSpPr>
        <p:spPr>
          <a:xfrm>
            <a:off x="843169" y="1614400"/>
            <a:ext cx="677598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Exposition gegenüber Gefahrstoffen</a:t>
            </a:r>
          </a:p>
        </p:txBody>
      </p:sp>
      <p:sp>
        <p:nvSpPr>
          <p:cNvPr id="9" name="Titel 1">
            <a:extLst>
              <a:ext uri="{FF2B5EF4-FFF2-40B4-BE49-F238E27FC236}">
                <a16:creationId xmlns:a16="http://schemas.microsoft.com/office/drawing/2014/main" id="{728CBF4B-B471-5B33-F526-4F2E57AB6F5C}"/>
              </a:ext>
            </a:extLst>
          </p:cNvPr>
          <p:cNvSpPr txBox="1">
            <a:spLocks/>
          </p:cNvSpPr>
          <p:nvPr/>
        </p:nvSpPr>
        <p:spPr>
          <a:xfrm>
            <a:off x="848139" y="2637373"/>
            <a:ext cx="5727165" cy="513347"/>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a:solidFill>
                  <a:schemeClr val="tx1"/>
                </a:solidFill>
                <a:latin typeface="Arial" panose="020B0604020202020204" pitchFamily="34" charset="0"/>
              </a:rPr>
              <a:t>Einatmen</a:t>
            </a:r>
            <a:r>
              <a:rPr lang="de-DE" sz="2000" b="0">
                <a:solidFill>
                  <a:schemeClr val="tx1"/>
                </a:solidFill>
                <a:latin typeface="Arial" panose="020B0604020202020204" pitchFamily="34" charset="0"/>
              </a:rPr>
              <a:t>: Dämpfe, Gase und feine Staubpartikel</a:t>
            </a:r>
          </a:p>
        </p:txBody>
      </p:sp>
      <p:sp>
        <p:nvSpPr>
          <p:cNvPr id="10" name="Titel 1">
            <a:extLst>
              <a:ext uri="{FF2B5EF4-FFF2-40B4-BE49-F238E27FC236}">
                <a16:creationId xmlns:a16="http://schemas.microsoft.com/office/drawing/2014/main" id="{253E9B98-ACEC-559B-A96E-17126B6DD802}"/>
              </a:ext>
            </a:extLst>
          </p:cNvPr>
          <p:cNvSpPr txBox="1">
            <a:spLocks/>
          </p:cNvSpPr>
          <p:nvPr/>
        </p:nvSpPr>
        <p:spPr>
          <a:xfrm>
            <a:off x="848139" y="3238952"/>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a:solidFill>
                  <a:schemeClr val="tx1"/>
                </a:solidFill>
                <a:latin typeface="Arial" panose="020B0604020202020204" pitchFamily="34" charset="0"/>
              </a:rPr>
              <a:t>Verschlucken</a:t>
            </a:r>
            <a:r>
              <a:rPr lang="de-DE" sz="2000" b="0">
                <a:solidFill>
                  <a:schemeClr val="tx1"/>
                </a:solidFill>
                <a:latin typeface="Arial" panose="020B0604020202020204" pitchFamily="34" charset="0"/>
              </a:rPr>
              <a:t>: Essen und Rauchen</a:t>
            </a:r>
          </a:p>
        </p:txBody>
      </p:sp>
      <p:sp>
        <p:nvSpPr>
          <p:cNvPr id="11" name="Titel 1">
            <a:extLst>
              <a:ext uri="{FF2B5EF4-FFF2-40B4-BE49-F238E27FC236}">
                <a16:creationId xmlns:a16="http://schemas.microsoft.com/office/drawing/2014/main" id="{413A6D7E-C842-9A61-7F9A-FF40BB7F4192}"/>
              </a:ext>
            </a:extLst>
          </p:cNvPr>
          <p:cNvSpPr txBox="1">
            <a:spLocks/>
          </p:cNvSpPr>
          <p:nvPr/>
        </p:nvSpPr>
        <p:spPr>
          <a:xfrm>
            <a:off x="848139" y="3800425"/>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a:solidFill>
                  <a:schemeClr val="tx1"/>
                </a:solidFill>
                <a:latin typeface="Arial" panose="020B0604020202020204" pitchFamily="34" charset="0"/>
              </a:rPr>
              <a:t>Hautkontakt</a:t>
            </a:r>
            <a:r>
              <a:rPr lang="de-DE" sz="2000" b="0">
                <a:solidFill>
                  <a:schemeClr val="tx1"/>
                </a:solidFill>
                <a:latin typeface="Arial" panose="020B0604020202020204" pitchFamily="34" charset="0"/>
              </a:rPr>
              <a:t>: Berührung und Spritzer</a:t>
            </a:r>
          </a:p>
        </p:txBody>
      </p:sp>
      <p:sp>
        <p:nvSpPr>
          <p:cNvPr id="14" name="Titel 1">
            <a:extLst>
              <a:ext uri="{FF2B5EF4-FFF2-40B4-BE49-F238E27FC236}">
                <a16:creationId xmlns:a16="http://schemas.microsoft.com/office/drawing/2014/main" id="{49437C67-CE7B-E688-E814-F184B2A8F0FA}"/>
              </a:ext>
            </a:extLst>
          </p:cNvPr>
          <p:cNvSpPr txBox="1">
            <a:spLocks/>
          </p:cNvSpPr>
          <p:nvPr/>
        </p:nvSpPr>
        <p:spPr>
          <a:xfrm>
            <a:off x="848139" y="4981535"/>
            <a:ext cx="9111407" cy="6247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dirty="0">
                <a:solidFill>
                  <a:schemeClr val="tx1"/>
                </a:solidFill>
                <a:latin typeface="Arial" panose="020B0604020202020204" pitchFamily="34" charset="0"/>
              </a:rPr>
              <a:t>Welches ist das wichtigste stoffbezogene Risiko in Ihrem Unternehmen?</a:t>
            </a:r>
          </a:p>
        </p:txBody>
      </p:sp>
      <p:pic>
        <p:nvPicPr>
          <p:cNvPr id="2" name="Afbeelding 1">
            <a:extLst>
              <a:ext uri="{FF2B5EF4-FFF2-40B4-BE49-F238E27FC236}">
                <a16:creationId xmlns:a16="http://schemas.microsoft.com/office/drawing/2014/main" id="{751F47A4-F12B-0B14-3274-A6A9569D6F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218" y="2452878"/>
            <a:ext cx="2003259" cy="1505684"/>
          </a:xfrm>
          <a:prstGeom prst="rect">
            <a:avLst/>
          </a:prstGeom>
        </p:spPr>
      </p:pic>
      <p:pic>
        <p:nvPicPr>
          <p:cNvPr id="5" name="Afbeelding 4">
            <a:extLst>
              <a:ext uri="{FF2B5EF4-FFF2-40B4-BE49-F238E27FC236}">
                <a16:creationId xmlns:a16="http://schemas.microsoft.com/office/drawing/2014/main" id="{A0F598D3-CA69-0B95-1CA8-D6B09B0411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22" t="12749" r="1992" b="9296"/>
          <a:stretch/>
        </p:blipFill>
        <p:spPr>
          <a:xfrm>
            <a:off x="9600392" y="2243669"/>
            <a:ext cx="2198598" cy="1633186"/>
          </a:xfrm>
          <a:prstGeom prst="rect">
            <a:avLst/>
          </a:prstGeom>
        </p:spPr>
      </p:pic>
      <p:pic>
        <p:nvPicPr>
          <p:cNvPr id="7" name="Afbeelding 6">
            <a:extLst>
              <a:ext uri="{FF2B5EF4-FFF2-40B4-BE49-F238E27FC236}">
                <a16:creationId xmlns:a16="http://schemas.microsoft.com/office/drawing/2014/main" id="{69661FA6-86D8-88EA-AC27-F905AE20E0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31901" y="4057098"/>
            <a:ext cx="1735580" cy="1765867"/>
          </a:xfrm>
          <a:prstGeom prst="rect">
            <a:avLst/>
          </a:prstGeom>
        </p:spPr>
      </p:pic>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3A45-20F5-2DF8-D893-83ADA625B8E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1E63927-AA50-0472-A7C3-76FA9DE6BBF4}"/>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DF8CC3A-9F3F-403D-23B1-7B2732077B0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C7E14F6C-6C63-4288-714A-5C84688A94F0}"/>
              </a:ext>
            </a:extLst>
          </p:cNvPr>
          <p:cNvPicPr>
            <a:picLocks noChangeAspect="1"/>
          </p:cNvPicPr>
          <p:nvPr/>
        </p:nvPicPr>
        <p:blipFill>
          <a:blip r:embed="rId2"/>
          <a:srcRect l="13577" t="54013" b="-2609"/>
          <a:stretch>
            <a:fillRect/>
          </a:stretch>
        </p:blipFill>
        <p:spPr>
          <a:xfrm>
            <a:off x="0" y="1419830"/>
            <a:ext cx="6717020" cy="960857"/>
          </a:xfrm>
          <a:prstGeom prst="rect">
            <a:avLst/>
          </a:prstGeom>
        </p:spPr>
      </p:pic>
      <p:sp>
        <p:nvSpPr>
          <p:cNvPr id="13" name="Titel 1">
            <a:extLst>
              <a:ext uri="{FF2B5EF4-FFF2-40B4-BE49-F238E27FC236}">
                <a16:creationId xmlns:a16="http://schemas.microsoft.com/office/drawing/2014/main" id="{EFB888CF-2DDE-0A4E-827B-D4A3EFA9F96A}"/>
              </a:ext>
            </a:extLst>
          </p:cNvPr>
          <p:cNvSpPr txBox="1">
            <a:spLocks/>
          </p:cNvSpPr>
          <p:nvPr/>
        </p:nvSpPr>
        <p:spPr>
          <a:xfrm>
            <a:off x="848139" y="1668379"/>
            <a:ext cx="646706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Schwerwiegende Auswirkungen</a:t>
            </a:r>
          </a:p>
        </p:txBody>
      </p:sp>
      <p:sp>
        <p:nvSpPr>
          <p:cNvPr id="9" name="Titel 1">
            <a:extLst>
              <a:ext uri="{FF2B5EF4-FFF2-40B4-BE49-F238E27FC236}">
                <a16:creationId xmlns:a16="http://schemas.microsoft.com/office/drawing/2014/main" id="{792003D6-A7F3-899C-85EF-D9801F6D1D01}"/>
              </a:ext>
            </a:extLst>
          </p:cNvPr>
          <p:cNvSpPr txBox="1">
            <a:spLocks/>
          </p:cNvSpPr>
          <p:nvPr/>
        </p:nvSpPr>
        <p:spPr>
          <a:xfrm>
            <a:off x="848139" y="2637373"/>
            <a:ext cx="761878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1.	</a:t>
            </a:r>
            <a:r>
              <a:rPr lang="de-DE" sz="2000">
                <a:solidFill>
                  <a:srgbClr val="E30613"/>
                </a:solidFill>
                <a:latin typeface="Arial" panose="020B0604020202020204" pitchFamily="34" charset="0"/>
              </a:rPr>
              <a:t>Schädlichkeit </a:t>
            </a:r>
            <a:r>
              <a:rPr lang="de-DE" sz="2000" b="0">
                <a:solidFill>
                  <a:schemeClr val="tx1"/>
                </a:solidFill>
                <a:latin typeface="Arial" panose="020B0604020202020204" pitchFamily="34" charset="0"/>
              </a:rPr>
              <a:t>des Stoffes für die Gesundheit (Art)</a:t>
            </a:r>
          </a:p>
        </p:txBody>
      </p:sp>
      <p:sp>
        <p:nvSpPr>
          <p:cNvPr id="10" name="Titel 1">
            <a:extLst>
              <a:ext uri="{FF2B5EF4-FFF2-40B4-BE49-F238E27FC236}">
                <a16:creationId xmlns:a16="http://schemas.microsoft.com/office/drawing/2014/main" id="{CF7E396F-16D1-55CA-CC01-2D79121A5619}"/>
              </a:ext>
            </a:extLst>
          </p:cNvPr>
          <p:cNvSpPr txBox="1">
            <a:spLocks/>
          </p:cNvSpPr>
          <p:nvPr/>
        </p:nvSpPr>
        <p:spPr>
          <a:xfrm>
            <a:off x="848139" y="3238952"/>
            <a:ext cx="6809088"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2.	</a:t>
            </a:r>
            <a:r>
              <a:rPr lang="de-DE" sz="2000">
                <a:solidFill>
                  <a:srgbClr val="E30613"/>
                </a:solidFill>
                <a:latin typeface="Arial" panose="020B0604020202020204" pitchFamily="34" charset="0"/>
              </a:rPr>
              <a:t>Menge</a:t>
            </a:r>
            <a:r>
              <a:rPr lang="de-DE" sz="2000" b="0">
                <a:solidFill>
                  <a:schemeClr val="tx1"/>
                </a:solidFill>
                <a:latin typeface="Arial" panose="020B0604020202020204" pitchFamily="34" charset="0"/>
              </a:rPr>
              <a:t>, der man ausgesetzt ist (Grad)</a:t>
            </a:r>
          </a:p>
        </p:txBody>
      </p:sp>
      <p:sp>
        <p:nvSpPr>
          <p:cNvPr id="11" name="Titel 1">
            <a:extLst>
              <a:ext uri="{FF2B5EF4-FFF2-40B4-BE49-F238E27FC236}">
                <a16:creationId xmlns:a16="http://schemas.microsoft.com/office/drawing/2014/main" id="{0167A754-C7E3-7908-D87D-789A428EABD6}"/>
              </a:ext>
            </a:extLst>
          </p:cNvPr>
          <p:cNvSpPr txBox="1">
            <a:spLocks/>
          </p:cNvSpPr>
          <p:nvPr/>
        </p:nvSpPr>
        <p:spPr>
          <a:xfrm>
            <a:off x="848139" y="3800425"/>
            <a:ext cx="625067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a:solidFill>
                  <a:schemeClr val="tx1"/>
                </a:solidFill>
                <a:latin typeface="Arial" panose="020B0604020202020204" pitchFamily="34" charset="0"/>
              </a:rPr>
              <a:t>3.	</a:t>
            </a:r>
            <a:r>
              <a:rPr lang="de-DE" sz="2000">
                <a:solidFill>
                  <a:srgbClr val="E30613"/>
                </a:solidFill>
                <a:latin typeface="Arial" panose="020B0604020202020204" pitchFamily="34" charset="0"/>
              </a:rPr>
              <a:t>Dauer</a:t>
            </a:r>
            <a:r>
              <a:rPr lang="de-DE" sz="2000" b="0">
                <a:solidFill>
                  <a:schemeClr val="tx1"/>
                </a:solidFill>
                <a:latin typeface="Arial" panose="020B0604020202020204" pitchFamily="34" charset="0"/>
              </a:rPr>
              <a:t> der Exposition (Zeit)</a:t>
            </a:r>
          </a:p>
        </p:txBody>
      </p:sp>
      <p:sp>
        <p:nvSpPr>
          <p:cNvPr id="14" name="Titel 1">
            <a:extLst>
              <a:ext uri="{FF2B5EF4-FFF2-40B4-BE49-F238E27FC236}">
                <a16:creationId xmlns:a16="http://schemas.microsoft.com/office/drawing/2014/main" id="{87002AFD-CFF4-DBC2-71E7-B47CFA938AC1}"/>
              </a:ext>
            </a:extLst>
          </p:cNvPr>
          <p:cNvSpPr txBox="1">
            <a:spLocks/>
          </p:cNvSpPr>
          <p:nvPr/>
        </p:nvSpPr>
        <p:spPr>
          <a:xfrm>
            <a:off x="848139" y="4523862"/>
            <a:ext cx="8011655" cy="148468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ts val="2600"/>
              </a:lnSpc>
              <a:buClr>
                <a:srgbClr val="E30613"/>
              </a:buClr>
            </a:pPr>
            <a:r>
              <a:rPr lang="de-DE" sz="2000" dirty="0">
                <a:solidFill>
                  <a:srgbClr val="E30613"/>
                </a:solidFill>
                <a:latin typeface="Arial" panose="020B0604020202020204" pitchFamily="34" charset="0"/>
              </a:rPr>
              <a:t>Achtung:</a:t>
            </a:r>
          </a:p>
          <a:p>
            <a:pPr algn="l" defTabSz="360000">
              <a:lnSpc>
                <a:spcPts val="2600"/>
              </a:lnSpc>
              <a:buClr>
                <a:srgbClr val="E30613"/>
              </a:buClr>
            </a:pPr>
            <a:r>
              <a:rPr lang="de-DE" sz="2000" b="0" dirty="0">
                <a:solidFill>
                  <a:schemeClr val="tx1"/>
                </a:solidFill>
                <a:latin typeface="Arial" panose="020B0604020202020204" pitchFamily="34" charset="0"/>
              </a:rPr>
              <a:t>es gibt Stoffe, die erst nach längerer Zeit (schwerwiegende) Auswirkungen haben können (z. B. Schweißrauch und Lösungsmittel)</a:t>
            </a:r>
          </a:p>
        </p:txBody>
      </p:sp>
      <p:pic>
        <p:nvPicPr>
          <p:cNvPr id="6" name="Picture 2" descr="Tips om veilig met gevaarlijke stoffen te werken | Sazas">
            <a:extLst>
              <a:ext uri="{FF2B5EF4-FFF2-40B4-BE49-F238E27FC236}">
                <a16:creationId xmlns:a16="http://schemas.microsoft.com/office/drawing/2014/main" id="{02519D6A-6374-0DD9-51E6-43DCB8974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65" t="6548" r="7936"/>
          <a:stretch/>
        </p:blipFill>
        <p:spPr bwMode="auto">
          <a:xfrm>
            <a:off x="8383711" y="1758868"/>
            <a:ext cx="3011885" cy="398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C38A-D007-FE5F-9D5D-FD3E7AEDE57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17BACD0-ED99-3244-E75C-17A777C93683}"/>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6BC4387-7822-E05B-21E7-67F40FD6617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latin typeface="Arial" panose="020B0604020202020204" pitchFamily="34" charset="0"/>
              </a:rPr>
              <a:t>Sicher und gesund arbeiten  </a:t>
            </a:r>
            <a:r>
              <a:rPr lang="de-DE">
                <a:solidFill>
                  <a:srgbClr val="E30613"/>
                </a:solidFill>
                <a:latin typeface="Arial" panose="020B0604020202020204" pitchFamily="34" charset="0"/>
              </a:rPr>
              <a:t>|</a:t>
            </a:r>
            <a:r>
              <a:rPr lang="de-DE"/>
              <a:t>  </a:t>
            </a:r>
            <a:r>
              <a:rPr lang="de-DE" b="0">
                <a:latin typeface="Arial" panose="020B0604020202020204" pitchFamily="34" charset="0"/>
              </a:rPr>
              <a:t>Gefahrstoffe</a:t>
            </a:r>
          </a:p>
        </p:txBody>
      </p:sp>
      <p:pic>
        <p:nvPicPr>
          <p:cNvPr id="12" name="Afbeelding 11" descr="Afbeelding met schermopname, Rechthoek&#10;&#10;Automatisch gegenereerde beschrijving">
            <a:extLst>
              <a:ext uri="{FF2B5EF4-FFF2-40B4-BE49-F238E27FC236}">
                <a16:creationId xmlns:a16="http://schemas.microsoft.com/office/drawing/2014/main" id="{01ABC83A-9231-76A9-5584-139C8D3DF33E}"/>
              </a:ext>
            </a:extLst>
          </p:cNvPr>
          <p:cNvPicPr>
            <a:picLocks noChangeAspect="1"/>
          </p:cNvPicPr>
          <p:nvPr/>
        </p:nvPicPr>
        <p:blipFill>
          <a:blip r:embed="rId2"/>
          <a:srcRect l="9694" t="53660" r="-1" b="-2256"/>
          <a:stretch>
            <a:fillRect/>
          </a:stretch>
        </p:blipFill>
        <p:spPr>
          <a:xfrm>
            <a:off x="0" y="1391909"/>
            <a:ext cx="7019003" cy="960857"/>
          </a:xfrm>
          <a:prstGeom prst="rect">
            <a:avLst/>
          </a:prstGeom>
        </p:spPr>
      </p:pic>
      <p:sp>
        <p:nvSpPr>
          <p:cNvPr id="13" name="Titel 1">
            <a:extLst>
              <a:ext uri="{FF2B5EF4-FFF2-40B4-BE49-F238E27FC236}">
                <a16:creationId xmlns:a16="http://schemas.microsoft.com/office/drawing/2014/main" id="{8CDC20D2-719B-584D-E3DA-77FB393D4AD4}"/>
              </a:ext>
            </a:extLst>
          </p:cNvPr>
          <p:cNvSpPr txBox="1">
            <a:spLocks/>
          </p:cNvSpPr>
          <p:nvPr/>
        </p:nvSpPr>
        <p:spPr>
          <a:xfrm>
            <a:off x="848138" y="1643665"/>
            <a:ext cx="670183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Auswirkungen von Gefahrstoffen</a:t>
            </a:r>
          </a:p>
        </p:txBody>
      </p:sp>
      <p:sp>
        <p:nvSpPr>
          <p:cNvPr id="9" name="Titel 1">
            <a:extLst>
              <a:ext uri="{FF2B5EF4-FFF2-40B4-BE49-F238E27FC236}">
                <a16:creationId xmlns:a16="http://schemas.microsoft.com/office/drawing/2014/main" id="{E80249D3-EA69-13F8-B527-C526D7D8392A}"/>
              </a:ext>
            </a:extLst>
          </p:cNvPr>
          <p:cNvSpPr txBox="1">
            <a:spLocks/>
          </p:cNvSpPr>
          <p:nvPr/>
        </p:nvSpPr>
        <p:spPr>
          <a:xfrm>
            <a:off x="848139" y="2637373"/>
            <a:ext cx="9929764" cy="6447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000" b="0" dirty="0">
                <a:solidFill>
                  <a:schemeClr val="tx1"/>
                </a:solidFill>
                <a:latin typeface="Arial" panose="020B0604020202020204" pitchFamily="34" charset="0"/>
              </a:rPr>
              <a:t>Gefahrstoffe können sowohl </a:t>
            </a:r>
            <a:r>
              <a:rPr lang="de-DE" sz="2000" b="0" i="1" dirty="0">
                <a:solidFill>
                  <a:schemeClr val="tx1"/>
                </a:solidFill>
                <a:latin typeface="Arial" panose="020B0604020202020204" pitchFamily="34" charset="0"/>
              </a:rPr>
              <a:t>unmittelbare</a:t>
            </a:r>
            <a:r>
              <a:rPr lang="de-DE" sz="2000" b="0" dirty="0">
                <a:solidFill>
                  <a:schemeClr val="tx1"/>
                </a:solidFill>
                <a:latin typeface="Arial" panose="020B0604020202020204" pitchFamily="34" charset="0"/>
              </a:rPr>
              <a:t> als auch </a:t>
            </a:r>
            <a:r>
              <a:rPr lang="de-DE" sz="2000" b="0" i="1" dirty="0">
                <a:solidFill>
                  <a:schemeClr val="tx1"/>
                </a:solidFill>
                <a:latin typeface="Arial" panose="020B0604020202020204" pitchFamily="34" charset="0"/>
              </a:rPr>
              <a:t>langfristige</a:t>
            </a:r>
            <a:r>
              <a:rPr lang="de-DE" sz="2000" b="0" dirty="0">
                <a:solidFill>
                  <a:schemeClr val="tx1"/>
                </a:solidFill>
                <a:latin typeface="Arial" panose="020B0604020202020204" pitchFamily="34" charset="0"/>
              </a:rPr>
              <a:t> </a:t>
            </a:r>
            <a:r>
              <a:rPr lang="de-DE" sz="2000" b="0" i="1" dirty="0">
                <a:solidFill>
                  <a:schemeClr val="tx1"/>
                </a:solidFill>
                <a:latin typeface="Arial" panose="020B0604020202020204" pitchFamily="34" charset="0"/>
              </a:rPr>
              <a:t>Auswirkungen </a:t>
            </a:r>
            <a:r>
              <a:rPr lang="de-DE" sz="2000" b="0" dirty="0">
                <a:solidFill>
                  <a:schemeClr val="tx1"/>
                </a:solidFill>
                <a:latin typeface="Arial" panose="020B0604020202020204" pitchFamily="34" charset="0"/>
              </a:rPr>
              <a:t>haben. </a:t>
            </a:r>
          </a:p>
        </p:txBody>
      </p:sp>
      <p:sp>
        <p:nvSpPr>
          <p:cNvPr id="10" name="Titel 1">
            <a:extLst>
              <a:ext uri="{FF2B5EF4-FFF2-40B4-BE49-F238E27FC236}">
                <a16:creationId xmlns:a16="http://schemas.microsoft.com/office/drawing/2014/main" id="{D1B33FE0-4AD3-4EFD-D12B-8F2E3F223126}"/>
              </a:ext>
            </a:extLst>
          </p:cNvPr>
          <p:cNvSpPr txBox="1">
            <a:spLocks/>
          </p:cNvSpPr>
          <p:nvPr/>
        </p:nvSpPr>
        <p:spPr>
          <a:xfrm>
            <a:off x="848139" y="3117985"/>
            <a:ext cx="9726792" cy="12008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800"/>
              </a:lnSpc>
            </a:pPr>
            <a:r>
              <a:rPr lang="de-DE" sz="2000" dirty="0">
                <a:solidFill>
                  <a:schemeClr val="tx1"/>
                </a:solidFill>
                <a:latin typeface="Arial" panose="020B0604020202020204" pitchFamily="34" charset="0"/>
              </a:rPr>
              <a:t>Unmittelbare Auswirkung: </a:t>
            </a:r>
          </a:p>
          <a:p>
            <a:pPr marL="342900" indent="-342900" algn="l">
              <a:lnSpc>
                <a:spcPts val="28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Einatmen von Lösungsmitteln: Kopfschmerzen und Schwindelgefühl</a:t>
            </a:r>
          </a:p>
          <a:p>
            <a:pPr marL="342900" indent="-342900" algn="l">
              <a:lnSpc>
                <a:spcPts val="28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Einatmen von Chrom (VI): </a:t>
            </a:r>
            <a:r>
              <a:rPr lang="de-DE" sz="2000" b="0" i="1" dirty="0">
                <a:solidFill>
                  <a:schemeClr val="tx1"/>
                </a:solidFill>
                <a:latin typeface="Arial" panose="020B0604020202020204" pitchFamily="34" charset="0"/>
              </a:rPr>
              <a:t>- (keine unmittelbare Auswirkung)</a:t>
            </a:r>
          </a:p>
        </p:txBody>
      </p:sp>
      <p:sp>
        <p:nvSpPr>
          <p:cNvPr id="11" name="Titel 1">
            <a:extLst>
              <a:ext uri="{FF2B5EF4-FFF2-40B4-BE49-F238E27FC236}">
                <a16:creationId xmlns:a16="http://schemas.microsoft.com/office/drawing/2014/main" id="{1E44E04C-2FE5-7727-7BEA-77893B2E5DB6}"/>
              </a:ext>
            </a:extLst>
          </p:cNvPr>
          <p:cNvSpPr txBox="1">
            <a:spLocks/>
          </p:cNvSpPr>
          <p:nvPr/>
        </p:nvSpPr>
        <p:spPr>
          <a:xfrm>
            <a:off x="848139" y="4572722"/>
            <a:ext cx="9346186" cy="1630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2800"/>
              </a:lnSpc>
            </a:pPr>
            <a:r>
              <a:rPr lang="de-DE" sz="2000" dirty="0">
                <a:solidFill>
                  <a:schemeClr val="tx1"/>
                </a:solidFill>
                <a:latin typeface="Arial" panose="020B0604020202020204" pitchFamily="34" charset="0"/>
              </a:rPr>
              <a:t>Langfristige Auswirkung: </a:t>
            </a:r>
          </a:p>
          <a:p>
            <a:pPr marL="342900" indent="-342900" algn="l">
              <a:lnSpc>
                <a:spcPts val="28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Langjähriges Einatmen von Lösungsmitteln: Schädigung des Nervensystems (AS oder Morbus Bechterew)</a:t>
            </a:r>
          </a:p>
          <a:p>
            <a:pPr marL="342900" indent="-342900" algn="l">
              <a:lnSpc>
                <a:spcPts val="28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Einatmen von Chrom (VI): 10-20 Jahre später – Lungenkrebs oder Asthma</a:t>
            </a:r>
          </a:p>
        </p:txBody>
      </p:sp>
    </p:spTree>
    <p:extLst>
      <p:ext uri="{BB962C8B-B14F-4D97-AF65-F5344CB8AC3E}">
        <p14:creationId xmlns:p14="http://schemas.microsoft.com/office/powerpoint/2010/main" val="314041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1c2d3aaf1ceab3cb34c24d6fc1e8e236">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b8e44fd77a69f173c505d2dfcc583ba2"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318667-8952-4FEB-916D-4A4335B5F7F9}">
  <ds:schemaRefs>
    <ds:schemaRef ds:uri="http://purl.org/dc/elements/1.1/"/>
    <ds:schemaRef ds:uri="http://purl.org/dc/terms/"/>
    <ds:schemaRef ds:uri="http://schemas.microsoft.com/office/2006/metadata/properties"/>
    <ds:schemaRef ds:uri="http://schemas.microsoft.com/office/2006/documentManagement/types"/>
    <ds:schemaRef ds:uri="72982cc6-c024-4b6f-8e11-1f4ac6243d2b"/>
    <ds:schemaRef ds:uri="http://schemas.microsoft.com/office/infopath/2007/PartnerControls"/>
    <ds:schemaRef ds:uri="http://purl.org/dc/dcmitype/"/>
    <ds:schemaRef ds:uri="http://schemas.openxmlformats.org/package/2006/metadata/core-properties"/>
    <ds:schemaRef ds:uri="aa0361cd-42d1-45f5-afcd-cf31d520fd2e"/>
    <ds:schemaRef ds:uri="http://www.w3.org/XML/1998/namespace"/>
  </ds:schemaRefs>
</ds:datastoreItem>
</file>

<file path=customXml/itemProps2.xml><?xml version="1.0" encoding="utf-8"?>
<ds:datastoreItem xmlns:ds="http://schemas.openxmlformats.org/officeDocument/2006/customXml" ds:itemID="{F7DF4079-7F60-4382-92FC-84776B4298AC}">
  <ds:schemaRefs>
    <ds:schemaRef ds:uri="http://schemas.microsoft.com/sharepoint/v3/contenttype/forms"/>
  </ds:schemaRefs>
</ds:datastoreItem>
</file>

<file path=customXml/itemProps3.xml><?xml version="1.0" encoding="utf-8"?>
<ds:datastoreItem xmlns:ds="http://schemas.openxmlformats.org/officeDocument/2006/customXml" ds:itemID="{3CA85D87-3266-468E-93FD-2464938612CC}"/>
</file>

<file path=docProps/app.xml><?xml version="1.0" encoding="utf-8"?>
<Properties xmlns="http://schemas.openxmlformats.org/officeDocument/2006/extended-properties" xmlns:vt="http://schemas.openxmlformats.org/officeDocument/2006/docPropsVTypes">
  <Template/>
  <TotalTime>1098</TotalTime>
  <Words>1062</Words>
  <Application>Microsoft Macintosh PowerPoint</Application>
  <PresentationFormat>Breedbeeld</PresentationFormat>
  <Paragraphs>133</Paragraphs>
  <Slides>17</Slides>
  <Notes>3</Notes>
  <HiddenSlides>0</HiddenSlides>
  <MMClips>0</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17</vt:i4>
      </vt:variant>
    </vt:vector>
  </HeadingPairs>
  <TitlesOfParts>
    <vt:vector size="23" baseType="lpstr">
      <vt:lpstr>Aptos</vt:lpstr>
      <vt:lpstr>Arial</vt:lpstr>
      <vt:lpstr>Lato</vt:lpstr>
      <vt:lpstr>Kantoorthema</vt:lpstr>
      <vt:lpstr>Aangepast ontwerp</vt:lpstr>
      <vt:lpstr>1_Aangepast ontwerp</vt:lpstr>
      <vt:lpstr>Schulung Arbeitssicherheit und Gesundheitsschutz Gefahrstoffe</vt:lpstr>
      <vt:lpstr>Inhalt</vt:lpstr>
      <vt:lpstr>Gefahrstoffe sind Stoffe, die eine Gefahr für die Sicherheit und Gesundheit der Arbeitnehmer darstellen können.  Diese Stoffe können in verpackten Produkten, wie z. B. Schmiermitteln, enthalten sein. Auch beim Betrieb können Gefahrstoffe freigesetzt werden.  Schweißrauch ist ein Beispiel dafür.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Szkolenie BHP Substancje niebezpieczne</dc:title>
  <dc:creator>Twan Schellekens</dc:creator>
  <cp:lastModifiedBy>Twan Schellekens</cp:lastModifiedBy>
  <cp:revision>132</cp:revision>
  <dcterms:created xsi:type="dcterms:W3CDTF">2024-07-18T10:20:34Z</dcterms:created>
  <dcterms:modified xsi:type="dcterms:W3CDTF">2025-09-26T14:08:13Z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